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4"/>
  </p:sldMasterIdLst>
  <p:notesMasterIdLst>
    <p:notesMasterId r:id="rId43"/>
  </p:notesMasterIdLst>
  <p:sldIdLst>
    <p:sldId id="293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96" r:id="rId14"/>
    <p:sldId id="297" r:id="rId15"/>
    <p:sldId id="298" r:id="rId16"/>
    <p:sldId id="267" r:id="rId17"/>
    <p:sldId id="299" r:id="rId18"/>
    <p:sldId id="300" r:id="rId19"/>
    <p:sldId id="301" r:id="rId20"/>
    <p:sldId id="271" r:id="rId21"/>
    <p:sldId id="302" r:id="rId22"/>
    <p:sldId id="303" r:id="rId23"/>
    <p:sldId id="304" r:id="rId24"/>
    <p:sldId id="305" r:id="rId25"/>
    <p:sldId id="276" r:id="rId26"/>
    <p:sldId id="306" r:id="rId27"/>
    <p:sldId id="307" r:id="rId28"/>
    <p:sldId id="308" r:id="rId29"/>
    <p:sldId id="309" r:id="rId30"/>
    <p:sldId id="310" r:id="rId31"/>
    <p:sldId id="282" r:id="rId32"/>
    <p:sldId id="311" r:id="rId33"/>
    <p:sldId id="312" r:id="rId34"/>
    <p:sldId id="313" r:id="rId35"/>
    <p:sldId id="314" r:id="rId36"/>
    <p:sldId id="316" r:id="rId37"/>
    <p:sldId id="317" r:id="rId38"/>
    <p:sldId id="318" r:id="rId39"/>
    <p:sldId id="319" r:id="rId40"/>
    <p:sldId id="320" r:id="rId41"/>
    <p:sldId id="292" r:id="rId42"/>
  </p:sldIdLst>
  <p:sldSz cx="9144000" cy="5143500" type="screen16x9"/>
  <p:notesSz cx="6858000" cy="9144000"/>
  <p:defaultTextStyle>
    <a:defPPr marL="0" marR="0" indent="0" algn="l" defTabSz="3429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5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1pPr>
    <a:lvl2pPr marL="0" marR="0" indent="1714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2pPr>
    <a:lvl3pPr marL="0" marR="0" indent="3429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3pPr>
    <a:lvl4pPr marL="0" marR="0" indent="5143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4pPr>
    <a:lvl5pPr marL="0" marR="0" indent="6858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5pPr>
    <a:lvl6pPr marL="0" marR="0" indent="8572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6pPr>
    <a:lvl7pPr marL="0" marR="0" indent="10287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7pPr>
    <a:lvl8pPr marL="0" marR="0" indent="12001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8pPr>
    <a:lvl9pPr marL="0" marR="0" indent="13716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94717"/>
  </p:normalViewPr>
  <p:slideViewPr>
    <p:cSldViewPr snapToGrid="0" showGuides="1">
      <p:cViewPr varScale="1">
        <p:scale>
          <a:sx n="140" d="100"/>
          <a:sy n="140" d="100"/>
        </p:scale>
        <p:origin x="816" y="10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gif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1pPr>
    <a:lvl2pPr indent="8572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2pPr>
    <a:lvl3pPr indent="17145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3pPr>
    <a:lvl4pPr indent="25717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4pPr>
    <a:lvl5pPr indent="34290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5pPr>
    <a:lvl6pPr indent="42862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6pPr>
    <a:lvl7pPr indent="51435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7pPr>
    <a:lvl8pPr indent="60007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8pPr>
    <a:lvl9pPr indent="68580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a3f4504ff4_1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ga3f4504ff4_1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a3f4504ff4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a3f4504ff4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a09ae72d3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ga09ae72d3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a09ae72d3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ga09ae72d3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09ae72d3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ga09ae72d3a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a09ae72d3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ga09ae72d3a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a3f4504ff4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ga3f4504ff4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a6d32cf3c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7" name="Google Shape;287;ga6d32cf3c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6d32cf3c3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" name="Google Shape;298;ga6d32cf3c3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a6d32cf3c3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ga6d32cf3c3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a6d32cf3c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2" name="Google Shape;322;ga6d32cf3c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3f4504ff4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ga3f4504ff4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8f41809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ga8f418092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a6d32cf3c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5" name="Google Shape;345;ga6d32cf3c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a6d32cf3c3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8" name="Google Shape;358;ga6d32cf3c3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a8f4180928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8" name="Google Shape;368;ga8f4180928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a6d32cf3c3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9" name="Google Shape;379;ga6d32cf3c3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a09ae72d3a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5" name="Google Shape;385;ga09ae72d3a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a3f4504ff4_1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9" name="Google Shape;399;ga3f4504ff4_1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a8f4180928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4" name="Google Shape;414;ga8f4180928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a8f418092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a8f4180928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a8f418092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0" name="Google Shape;470;ga8f418092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3f4504ff4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ga3f4504ff4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Bayes Rule provides a relationship between the conditional probability mass functions and the marginal probability mass functions of 2 random variables m and z</a:t>
            </a:r>
            <a:br>
              <a:rPr lang="en"/>
            </a:br>
            <a:r>
              <a:rPr lang="en"/>
              <a:t>joint pmf of M and Z is p(m,z)) Bayes Rule allows us to switch the order of the r.v. in the conditionals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a8f4180928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2" name="Google Shape;492;ga8f4180928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a09ae72d3a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0" name="Google Shape;500;ga09ae72d3a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a09ae72d3a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7" name="Google Shape;517;ga09ae72d3a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3" name="Google Shape;5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6" name="Google Shape;53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</a:pPr>
            <a:endParaRPr sz="80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a3f4504ff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3" name="Google Shape;553;ga3f4504ff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a09ae72d3a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5" name="Google Shape;585;ga09ae72d3a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a6d32cf3c3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a6d32cf3c3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6d32cf3c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ga6d32cf3c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3f4504ff4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ga3f4504ff4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3f4504ff4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ga3f4504ff4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09ae72d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ga09ae72d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UCSD-BrandRefresh-PPTBackgrounds-v4_Blues-NotchTo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" b="26"/>
          <a:stretch/>
        </p:blipFill>
        <p:spPr>
          <a:xfrm>
            <a:off x="1850" y="0"/>
            <a:ext cx="91403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UCSanDiegoLogo-White.png"/>
          <p:cNvSpPr>
            <a:spLocks noGrp="1"/>
          </p:cNvSpPr>
          <p:nvPr>
            <p:ph type="pic" sz="quarter" idx="21" hasCustomPrompt="1"/>
          </p:nvPr>
        </p:nvSpPr>
        <p:spPr>
          <a:xfrm>
            <a:off x="6819843" y="286172"/>
            <a:ext cx="2009775" cy="3822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LOGO</a:t>
            </a:r>
            <a:endParaRPr dirty="0"/>
          </a:p>
        </p:txBody>
      </p:sp>
      <p:sp>
        <p:nvSpPr>
          <p:cNvPr id="1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457201" y="4447449"/>
            <a:ext cx="8229598" cy="23886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 defTabSz="263128">
              <a:lnSpc>
                <a:spcPct val="100000"/>
              </a:lnSpc>
              <a:buNone/>
              <a:defRPr sz="110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ource Sans 3 Regular"/>
              </a:defRPr>
            </a:lvl1pPr>
          </a:lstStyle>
          <a:p>
            <a:r>
              <a:rPr dirty="0"/>
              <a:t>Author and Date</a:t>
            </a:r>
          </a:p>
        </p:txBody>
      </p:sp>
      <p:sp>
        <p:nvSpPr>
          <p:cNvPr id="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2782661"/>
            <a:ext cx="8229600" cy="71437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309563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ource Sans 3 Regular"/>
              </a:defRPr>
            </a:lvl1pPr>
            <a:lvl2pPr marL="2286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2pPr>
            <a:lvl3pPr marL="457200" indent="0" algn="l" defTabSz="309563">
              <a:lnSpc>
                <a:spcPct val="100000"/>
              </a:lnSpc>
              <a:buNone/>
              <a:defRPr sz="1875">
                <a:latin typeface="Source Sans 3 Regular"/>
                <a:ea typeface="Source Sans 3 Regular"/>
                <a:cs typeface="Source Sans 3 Regular"/>
                <a:sym typeface="Source Sans 3 Regular"/>
              </a:defRPr>
            </a:lvl3pPr>
            <a:lvl4pPr marL="685800" indent="0" algn="l" defTabSz="309563">
              <a:lnSpc>
                <a:spcPct val="100000"/>
              </a:lnSpc>
              <a:buNone/>
              <a:defRPr sz="1875">
                <a:latin typeface="Source Sans 3 Regular"/>
                <a:ea typeface="Source Sans 3 Regular"/>
                <a:cs typeface="Source Sans 3 Regular"/>
                <a:sym typeface="Source Sans 3 Regular"/>
              </a:defRPr>
            </a:lvl4pPr>
            <a:lvl5pPr marL="9144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5pPr>
          </a:lstStyle>
          <a:p>
            <a:r>
              <a:rPr dirty="0"/>
              <a:t>Presentation Subtitl</a:t>
            </a:r>
            <a:r>
              <a:rPr lang="en-US" dirty="0"/>
              <a:t>e</a:t>
            </a:r>
            <a:endParaRPr dirty="0"/>
          </a:p>
        </p:txBody>
      </p:sp>
      <p:sp>
        <p:nvSpPr>
          <p:cNvPr id="15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457200" y="1057275"/>
            <a:ext cx="8229599" cy="1711938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B669CD6-D6F5-3AA5-1997-46AB2AAD8A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00298" y="4751496"/>
            <a:ext cx="2056153" cy="21166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B1803B-9B8B-4F7C-4FE6-3EA9CDF4A1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2">
                <a:lumMod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472" y="4658959"/>
            <a:ext cx="789146" cy="286082"/>
          </a:xfrm>
          <a:prstGeom prst="rect">
            <a:avLst/>
          </a:prstGeom>
          <a:solidFill>
            <a:srgbClr val="203864"/>
          </a:solidFill>
          <a:ln w="38100">
            <a:solidFill>
              <a:srgbClr val="203864"/>
            </a:solidFill>
            <a:bevel/>
          </a:ln>
        </p:spPr>
      </p:pic>
    </p:spTree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3599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6538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UCSD-BrandRefresh-PPTBackgrounds-v4_Blues-NotchTopBottom.png">
            <a:extLst>
              <a:ext uri="{FF2B5EF4-FFF2-40B4-BE49-F238E27FC236}">
                <a16:creationId xmlns:a16="http://schemas.microsoft.com/office/drawing/2014/main" id="{5F985846-5CFC-136D-323D-4874477FA05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8763" cy="5148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UCSanDiegoLogo-White.png">
            <a:extLst>
              <a:ext uri="{FF2B5EF4-FFF2-40B4-BE49-F238E27FC236}">
                <a16:creationId xmlns:a16="http://schemas.microsoft.com/office/drawing/2014/main" id="{C73416EC-27BF-65AC-3738-9E092C8A23DF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3" y="240172"/>
            <a:ext cx="1377802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D2CD74A2-5C42-4294-F48A-657B5E789A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880" y="4854549"/>
            <a:ext cx="274319" cy="21910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EA6684EF-69E9-43CC-C215-6D2F39D2FC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48251" y="4968542"/>
            <a:ext cx="4038600" cy="1555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1882680-A1EE-E7ED-C5AB-CE326D438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35175"/>
            <a:ext cx="8229600" cy="312896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48A6C597-26D8-1135-3219-8F5D1AECE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37350"/>
            <a:ext cx="6375400" cy="65722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C72594-40D6-D20F-1498-EC58AD14E167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duotone>
              <a:prstClr val="black"/>
              <a:schemeClr val="accent2">
                <a:lumMod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60" y="4846588"/>
            <a:ext cx="604382" cy="219101"/>
          </a:xfrm>
          <a:prstGeom prst="rect">
            <a:avLst/>
          </a:prstGeom>
          <a:solidFill>
            <a:srgbClr val="203864"/>
          </a:solidFill>
          <a:ln w="28575">
            <a:solidFill>
              <a:srgbClr val="203864"/>
            </a:solidFill>
            <a:bevel/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AF8E4B6-C7A3-E352-6BF4-4E371AA4F6B2}"/>
              </a:ext>
            </a:extLst>
          </p:cNvPr>
          <p:cNvGrpSpPr/>
          <p:nvPr userDrawn="1"/>
        </p:nvGrpSpPr>
        <p:grpSpPr>
          <a:xfrm>
            <a:off x="1338464" y="4823714"/>
            <a:ext cx="747299" cy="270219"/>
            <a:chOff x="1197971" y="4823714"/>
            <a:chExt cx="747299" cy="27021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95004A8-F43E-AA6C-6FF5-4E6AD5EEB23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8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r="87396"/>
            <a:stretch/>
          </p:blipFill>
          <p:spPr>
            <a:xfrm>
              <a:off x="1197971" y="4823714"/>
              <a:ext cx="324286" cy="26485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0B55C8C-2AD9-2157-72BB-4E2ED332989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8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13043" t="18132" r="57208"/>
            <a:stretch/>
          </p:blipFill>
          <p:spPr>
            <a:xfrm>
              <a:off x="1512733" y="4829265"/>
              <a:ext cx="405821" cy="114969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AD19A79-6F0B-0966-1C44-5CE174A4C6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8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43479" t="8691" r="32014" b="10585"/>
            <a:stretch/>
          </p:blipFill>
          <p:spPr>
            <a:xfrm>
              <a:off x="1517495" y="4906343"/>
              <a:ext cx="339055" cy="114969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FC25ED-EADA-6F2F-78D2-9432C0D4466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8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67798" t="4680" b="20917"/>
            <a:stretch/>
          </p:blipFill>
          <p:spPr>
            <a:xfrm>
              <a:off x="1512733" y="4991053"/>
              <a:ext cx="432537" cy="102880"/>
            </a:xfrm>
            <a:prstGeom prst="rect">
              <a:avLst/>
            </a:prstGeom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8" r:id="rId3"/>
  </p:sldLayoutIdLst>
  <p:transition spd="med"/>
  <p:hf hdr="0" dt="0"/>
  <p:txStyles>
    <p:titleStyle>
      <a:lvl1pPr marL="0" marR="0" indent="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1pPr>
      <a:lvl2pPr marL="0" marR="0" indent="17145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2pPr>
      <a:lvl3pPr marL="0" marR="0" indent="34290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3pPr>
      <a:lvl4pPr marL="0" marR="0" indent="51435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4pPr>
      <a:lvl5pPr marL="0" marR="0" indent="68580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5pPr>
      <a:lvl6pPr marL="0" marR="0" indent="85725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6pPr>
      <a:lvl7pPr marL="0" marR="0" indent="102870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7pPr>
      <a:lvl8pPr marL="0" marR="0" indent="120015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8pPr>
      <a:lvl9pPr marL="0" marR="0" indent="137160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9pPr>
    </p:titleStyle>
    <p:bodyStyle>
      <a:lvl1pPr marL="2286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1pPr>
      <a:lvl2pPr marL="4572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2pPr>
      <a:lvl3pPr marL="6858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3pPr>
      <a:lvl4pPr marL="9144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4pPr>
      <a:lvl5pPr marL="11430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5pPr>
      <a:lvl6pPr marL="914400" marR="0" indent="-228600" algn="l" defTabSz="914377" rtl="0" eaLnBrk="1" latinLnBrk="0" hangingPunct="1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6pPr>
      <a:lvl7pPr marL="457200" marR="0" indent="-228600" algn="l" defTabSz="914377" rtl="0" eaLnBrk="1" latinLnBrk="0" hangingPunct="1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7pPr>
      <a:lvl8pPr marL="685800" marR="0" indent="-228600" algn="l" defTabSz="914377" rtl="0" eaLnBrk="1" latinLnBrk="0" hangingPunct="1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8pPr>
      <a:lvl9pPr marL="914400" marR="0" indent="-228600" algn="l" defTabSz="914377" rtl="0" eaLnBrk="1" latinLnBrk="0" hangingPunct="1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9pPr>
    </p:bodyStyle>
    <p:otherStyle>
      <a:lvl1pPr marL="0" marR="0" indent="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1pPr>
      <a:lvl2pPr marL="0" marR="0" indent="17145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2pPr>
      <a:lvl3pPr marL="0" marR="0" indent="34290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3pPr>
      <a:lvl4pPr marL="0" marR="0" indent="51435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4pPr>
      <a:lvl5pPr marL="0" marR="0" indent="68580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5pPr>
      <a:lvl6pPr marL="0" marR="0" indent="85725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6pPr>
      <a:lvl7pPr marL="0" marR="0" indent="102870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7pPr>
      <a:lvl8pPr marL="0" marR="0" indent="120015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8pPr>
      <a:lvl9pPr marL="0" marR="0" indent="137160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5" orient="horz" pos="819" userDrawn="1">
          <p15:clr>
            <a:srgbClr val="F26B43"/>
          </p15:clr>
        </p15:guide>
        <p15:guide id="6" orient="horz" pos="2790" userDrawn="1">
          <p15:clr>
            <a:srgbClr val="F26B43"/>
          </p15:clr>
        </p15:guide>
        <p15:guide id="7" orient="horz" pos="252" userDrawn="1">
          <p15:clr>
            <a:srgbClr val="F26B43"/>
          </p15:clr>
        </p15:guide>
        <p15:guide id="8" orient="horz" pos="666" userDrawn="1">
          <p15:clr>
            <a:srgbClr val="F26B43"/>
          </p15:clr>
        </p15:guide>
        <p15:guide id="9" pos="288" userDrawn="1">
          <p15:clr>
            <a:srgbClr val="F26B43"/>
          </p15:clr>
        </p15:guide>
        <p15:guide id="10" pos="5472" userDrawn="1">
          <p15:clr>
            <a:srgbClr val="F26B43"/>
          </p15:clr>
        </p15:guide>
        <p15:guide id="11" pos="25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GB-wlatStc&amp;t=2309s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8.png"/><Relationship Id="rId4" Type="http://schemas.openxmlformats.org/officeDocument/2006/relationships/image" Target="../media/image37.g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gi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1.png"/><Relationship Id="rId4" Type="http://schemas.openxmlformats.org/officeDocument/2006/relationships/image" Target="../media/image27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blue and black logo&#10;&#10;Description automatically generated">
            <a:extLst>
              <a:ext uri="{FF2B5EF4-FFF2-40B4-BE49-F238E27FC236}">
                <a16:creationId xmlns:a16="http://schemas.microsoft.com/office/drawing/2014/main" id="{A74FC1AD-F2B0-4DC8-0C63-F1239F070688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19843" y="286173"/>
            <a:ext cx="2009775" cy="382257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752EE-A7CA-5BE7-E282-FE97FB9C89A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/>
              <a:t>May 2025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24478-F1D0-51A8-DE00-843723F80439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Mani Amani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26717EB-9F69-FFC2-6A78-D560A50EA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</a:t>
            </a:r>
          </a:p>
        </p:txBody>
      </p:sp>
    </p:spTree>
    <p:extLst>
      <p:ext uri="{BB962C8B-B14F-4D97-AF65-F5344CB8AC3E}">
        <p14:creationId xmlns:p14="http://schemas.microsoft.com/office/powerpoint/2010/main" val="240857258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Occupancy Grid Map Scenario</a:t>
            </a:r>
            <a:endParaRPr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sp>
        <p:nvSpPr>
          <p:cNvPr id="179" name="Google Shape;179;p21"/>
          <p:cNvSpPr txBox="1">
            <a:spLocks noGrp="1"/>
          </p:cNvSpPr>
          <p:nvPr>
            <p:ph type="body" idx="1"/>
          </p:nvPr>
        </p:nvSpPr>
        <p:spPr>
          <a:xfrm>
            <a:off x="615875" y="2105350"/>
            <a:ext cx="3618300" cy="17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Global position of the robot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Range sensor (LiDAR scans)</a:t>
            </a:r>
            <a:endParaRPr b="1" i="1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180" name="Google Shape;180;p21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1" name="Google Shape;181;p21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10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182" name="Google Shape;182;p21"/>
          <p:cNvCxnSpPr/>
          <p:nvPr/>
        </p:nvCxnSpPr>
        <p:spPr>
          <a:xfrm rot="10800000" flipH="1">
            <a:off x="516725" y="18850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3" name="Google Shape;183;p21"/>
          <p:cNvSpPr txBox="1">
            <a:spLocks noGrp="1"/>
          </p:cNvSpPr>
          <p:nvPr>
            <p:ph type="body" idx="1"/>
          </p:nvPr>
        </p:nvSpPr>
        <p:spPr>
          <a:xfrm>
            <a:off x="4713925" y="2105350"/>
            <a:ext cx="3721800" cy="17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Map of explored environment with obstacles</a:t>
            </a:r>
            <a:endParaRPr b="1" i="1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84" name="Google Shape;184;p21"/>
          <p:cNvSpPr txBox="1"/>
          <p:nvPr/>
        </p:nvSpPr>
        <p:spPr>
          <a:xfrm>
            <a:off x="670375" y="3432075"/>
            <a:ext cx="76842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1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Goal: Build a map of the environment </a:t>
            </a:r>
            <a:endParaRPr sz="1400" b="0" i="0" u="none" strike="noStrike" cap="none">
              <a:solidFill>
                <a:schemeClr val="tx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5" name="Google Shape;185;p21"/>
          <p:cNvSpPr txBox="1"/>
          <p:nvPr/>
        </p:nvSpPr>
        <p:spPr>
          <a:xfrm>
            <a:off x="838275" y="1357700"/>
            <a:ext cx="2478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Knowns</a:t>
            </a:r>
            <a:endParaRPr sz="2100" b="1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86" name="Google Shape;186;p21"/>
          <p:cNvSpPr txBox="1"/>
          <p:nvPr/>
        </p:nvSpPr>
        <p:spPr>
          <a:xfrm>
            <a:off x="4931950" y="1372000"/>
            <a:ext cx="2478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Unknowns</a:t>
            </a:r>
            <a:endParaRPr sz="2100" b="1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187" name="Google Shape;187;p21"/>
          <p:cNvCxnSpPr/>
          <p:nvPr/>
        </p:nvCxnSpPr>
        <p:spPr>
          <a:xfrm rot="10800000" flipH="1">
            <a:off x="512575" y="3206825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8" name="Google Shape;188;p21"/>
          <p:cNvPicPr preferRelativeResize="0"/>
          <p:nvPr/>
        </p:nvPicPr>
        <p:blipFill rotWithShape="1">
          <a:blip r:embed="rId3">
            <a:alphaModFix/>
          </a:blip>
          <a:srcRect l="10305" t="19577" r="9617" b="27724"/>
          <a:stretch/>
        </p:blipFill>
        <p:spPr>
          <a:xfrm>
            <a:off x="777998" y="4114850"/>
            <a:ext cx="1639275" cy="45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1"/>
          <p:cNvSpPr txBox="1"/>
          <p:nvPr/>
        </p:nvSpPr>
        <p:spPr>
          <a:xfrm>
            <a:off x="2843000" y="3987525"/>
            <a:ext cx="59772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Probability density function for the map (</a:t>
            </a: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given the sensor measurements (</a:t>
            </a: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and robot positions (</a:t>
            </a: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x</a:t>
            </a: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from time=1 to time=</a:t>
            </a: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endParaRPr sz="1500" i="1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Occupancy Grid Map Scenario</a:t>
            </a:r>
            <a:endParaRPr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195" name="Google Shape;195;p22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Google Shape;196;p22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11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3394850" y="4272475"/>
            <a:ext cx="2260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entire map space</a:t>
            </a:r>
            <a:endParaRPr sz="1500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98" name="Google Shape;198;p22"/>
          <p:cNvSpPr txBox="1"/>
          <p:nvPr/>
        </p:nvSpPr>
        <p:spPr>
          <a:xfrm>
            <a:off x="6827075" y="2107538"/>
            <a:ext cx="17586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sz="1500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sensor measurements at time </a:t>
            </a: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endParaRPr sz="1500" i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604175" y="2059350"/>
            <a:ext cx="17586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x</a:t>
            </a:r>
            <a:r>
              <a:rPr lang="en" sz="1500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robot position at time </a:t>
            </a: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endParaRPr sz="1500" i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200" name="Google Shape;200;p22"/>
          <p:cNvGrpSpPr/>
          <p:nvPr/>
        </p:nvGrpSpPr>
        <p:grpSpPr>
          <a:xfrm rot="5400000">
            <a:off x="3444821" y="917637"/>
            <a:ext cx="2211067" cy="3796156"/>
            <a:chOff x="652975" y="1486775"/>
            <a:chExt cx="1908725" cy="3284725"/>
          </a:xfrm>
        </p:grpSpPr>
        <p:pic>
          <p:nvPicPr>
            <p:cNvPr id="201" name="Google Shape;201;p22"/>
            <p:cNvPicPr preferRelativeResize="0"/>
            <p:nvPr/>
          </p:nvPicPr>
          <p:blipFill rotWithShape="1">
            <a:blip r:embed="rId3">
              <a:alphaModFix/>
            </a:blip>
            <a:srcRect l="8935" t="5856" r="12479" b="5944"/>
            <a:stretch/>
          </p:blipFill>
          <p:spPr>
            <a:xfrm>
              <a:off x="652975" y="1486775"/>
              <a:ext cx="1908725" cy="32847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02" name="Google Shape;202;p22"/>
            <p:cNvCxnSpPr/>
            <p:nvPr/>
          </p:nvCxnSpPr>
          <p:spPr>
            <a:xfrm rot="10800000">
              <a:off x="1451550" y="1807100"/>
              <a:ext cx="356700" cy="26382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22"/>
            <p:cNvCxnSpPr/>
            <p:nvPr/>
          </p:nvCxnSpPr>
          <p:spPr>
            <a:xfrm rot="10800000">
              <a:off x="1597275" y="1772200"/>
              <a:ext cx="216000" cy="26721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" name="Google Shape;204;p22"/>
            <p:cNvCxnSpPr/>
            <p:nvPr/>
          </p:nvCxnSpPr>
          <p:spPr>
            <a:xfrm rot="10800000" flipH="1">
              <a:off x="1813275" y="1767175"/>
              <a:ext cx="311400" cy="26721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" name="Google Shape;205;p22"/>
            <p:cNvCxnSpPr/>
            <p:nvPr/>
          </p:nvCxnSpPr>
          <p:spPr>
            <a:xfrm rot="10800000">
              <a:off x="1753125" y="1736875"/>
              <a:ext cx="70200" cy="27024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06;p22"/>
            <p:cNvCxnSpPr/>
            <p:nvPr/>
          </p:nvCxnSpPr>
          <p:spPr>
            <a:xfrm rot="10800000" flipH="1">
              <a:off x="1823325" y="1747000"/>
              <a:ext cx="115500" cy="26973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7" name="Google Shape;207;p22"/>
          <p:cNvSpPr/>
          <p:nvPr/>
        </p:nvSpPr>
        <p:spPr>
          <a:xfrm rot="-1556081">
            <a:off x="-173731" y="-164945"/>
            <a:ext cx="6316961" cy="6378549"/>
          </a:xfrm>
          <a:prstGeom prst="pie">
            <a:avLst>
              <a:gd name="adj1" fmla="val 907026"/>
              <a:gd name="adj2" fmla="val 2249263"/>
            </a:avLst>
          </a:prstGeom>
          <a:noFill/>
          <a:ln w="38100" cap="flat" cmpd="sng">
            <a:solidFill>
              <a:srgbClr val="6FD6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cxnSp>
        <p:nvCxnSpPr>
          <p:cNvPr id="208" name="Google Shape;208;p22"/>
          <p:cNvCxnSpPr/>
          <p:nvPr/>
        </p:nvCxnSpPr>
        <p:spPr>
          <a:xfrm>
            <a:off x="1797825" y="2488300"/>
            <a:ext cx="803700" cy="4824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" name="Google Shape;209;p22"/>
          <p:cNvCxnSpPr>
            <a:stCxn id="197" idx="0"/>
          </p:cNvCxnSpPr>
          <p:nvPr/>
        </p:nvCxnSpPr>
        <p:spPr>
          <a:xfrm rot="10800000">
            <a:off x="4419500" y="3898375"/>
            <a:ext cx="105600" cy="37410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0" name="Google Shape;210;p22"/>
          <p:cNvSpPr/>
          <p:nvPr/>
        </p:nvSpPr>
        <p:spPr>
          <a:xfrm>
            <a:off x="6251125" y="3720450"/>
            <a:ext cx="141300" cy="1350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11" name="Google Shape;211;p22"/>
          <p:cNvSpPr/>
          <p:nvPr/>
        </p:nvSpPr>
        <p:spPr>
          <a:xfrm>
            <a:off x="2740825" y="1765700"/>
            <a:ext cx="3654000" cy="2100300"/>
          </a:xfrm>
          <a:prstGeom prst="rect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12" name="Google Shape;212;p22"/>
          <p:cNvSpPr/>
          <p:nvPr/>
        </p:nvSpPr>
        <p:spPr>
          <a:xfrm>
            <a:off x="2697950" y="2890825"/>
            <a:ext cx="364200" cy="32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cxnSp>
        <p:nvCxnSpPr>
          <p:cNvPr id="213" name="Google Shape;213;p22"/>
          <p:cNvCxnSpPr>
            <a:stCxn id="198" idx="1"/>
          </p:cNvCxnSpPr>
          <p:nvPr/>
        </p:nvCxnSpPr>
        <p:spPr>
          <a:xfrm flipH="1">
            <a:off x="6137675" y="2467538"/>
            <a:ext cx="689400" cy="187500"/>
          </a:xfrm>
          <a:prstGeom prst="straightConnector1">
            <a:avLst/>
          </a:prstGeom>
          <a:noFill/>
          <a:ln w="28575" cap="flat" cmpd="sng">
            <a:solidFill>
              <a:srgbClr val="6FD64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4" name="Google Shape;214;p22"/>
          <p:cNvSpPr txBox="1"/>
          <p:nvPr/>
        </p:nvSpPr>
        <p:spPr>
          <a:xfrm>
            <a:off x="6858125" y="4049525"/>
            <a:ext cx="1696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500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map grid cell</a:t>
            </a:r>
            <a:endParaRPr sz="1500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215" name="Google Shape;215;p22"/>
          <p:cNvCxnSpPr>
            <a:stCxn id="214" idx="1"/>
          </p:cNvCxnSpPr>
          <p:nvPr/>
        </p:nvCxnSpPr>
        <p:spPr>
          <a:xfrm rot="10800000">
            <a:off x="6412625" y="3811925"/>
            <a:ext cx="445500" cy="434400"/>
          </a:xfrm>
          <a:prstGeom prst="straightConnector1">
            <a:avLst/>
          </a:prstGeom>
          <a:noFill/>
          <a:ln w="28575" cap="flat" cmpd="sng">
            <a:solidFill>
              <a:srgbClr val="E06666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3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Grid Discretization</a:t>
            </a:r>
            <a:endParaRPr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221" name="Google Shape;221;p23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" name="Google Shape;222;p23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12</a:t>
            </a:fld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b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23" name="Google Shape;223;p23"/>
          <p:cNvSpPr/>
          <p:nvPr/>
        </p:nvSpPr>
        <p:spPr>
          <a:xfrm>
            <a:off x="1322200" y="2057050"/>
            <a:ext cx="2040300" cy="1885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pic>
        <p:nvPicPr>
          <p:cNvPr id="224" name="Google Shape;224;p23"/>
          <p:cNvPicPr preferRelativeResize="0"/>
          <p:nvPr/>
        </p:nvPicPr>
        <p:blipFill rotWithShape="1">
          <a:blip r:embed="rId3">
            <a:alphaModFix/>
          </a:blip>
          <a:srcRect l="5177" t="4484" r="5401" b="4919"/>
          <a:stretch/>
        </p:blipFill>
        <p:spPr>
          <a:xfrm>
            <a:off x="5811950" y="2010701"/>
            <a:ext cx="2009851" cy="1885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5" name="Google Shape;225;p23"/>
          <p:cNvSpPr txBox="1"/>
          <p:nvPr/>
        </p:nvSpPr>
        <p:spPr>
          <a:xfrm>
            <a:off x="1102900" y="1505588"/>
            <a:ext cx="2478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Continuous Space</a:t>
            </a:r>
            <a:endParaRPr sz="1800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26" name="Google Shape;226;p23"/>
          <p:cNvSpPr txBox="1"/>
          <p:nvPr/>
        </p:nvSpPr>
        <p:spPr>
          <a:xfrm>
            <a:off x="5577425" y="1505588"/>
            <a:ext cx="2478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Discrete Space</a:t>
            </a:r>
            <a:endParaRPr sz="1800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27" name="Google Shape;227;p23"/>
          <p:cNvSpPr/>
          <p:nvPr/>
        </p:nvSpPr>
        <p:spPr>
          <a:xfrm>
            <a:off x="3658925" y="3197475"/>
            <a:ext cx="1848000" cy="15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28" name="Google Shape;228;p23"/>
          <p:cNvSpPr txBox="1"/>
          <p:nvPr/>
        </p:nvSpPr>
        <p:spPr>
          <a:xfrm>
            <a:off x="3582713" y="3718300"/>
            <a:ext cx="2040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200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2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space of one grid cell</a:t>
            </a:r>
            <a:endParaRPr sz="1200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29" name="Google Shape;229;p23"/>
          <p:cNvSpPr txBox="1"/>
          <p:nvPr/>
        </p:nvSpPr>
        <p:spPr>
          <a:xfrm>
            <a:off x="3582700" y="3393675"/>
            <a:ext cx="2040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2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space of map space</a:t>
            </a:r>
            <a:endParaRPr sz="1200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30" name="Google Shape;230;p23"/>
          <p:cNvSpPr/>
          <p:nvPr/>
        </p:nvSpPr>
        <p:spPr>
          <a:xfrm>
            <a:off x="3663225" y="2194325"/>
            <a:ext cx="1848000" cy="15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pic>
        <p:nvPicPr>
          <p:cNvPr id="231" name="Google Shape;2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7023" y="2407800"/>
            <a:ext cx="1489940" cy="72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3"/>
          <p:cNvSpPr txBox="1"/>
          <p:nvPr/>
        </p:nvSpPr>
        <p:spPr>
          <a:xfrm>
            <a:off x="3582713" y="4046350"/>
            <a:ext cx="2040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n</a:t>
            </a:r>
            <a:r>
              <a:rPr lang="en" sz="12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number of  grid cells</a:t>
            </a:r>
            <a:endParaRPr sz="1200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33" name="Google Shape;23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3973" y="4172938"/>
            <a:ext cx="1436766" cy="39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3"/>
          <p:cNvPicPr preferRelativeResize="0"/>
          <p:nvPr/>
        </p:nvPicPr>
        <p:blipFill rotWithShape="1">
          <a:blip r:embed="rId6">
            <a:alphaModFix/>
          </a:blip>
          <a:srcRect t="2561" b="10026"/>
          <a:stretch/>
        </p:blipFill>
        <p:spPr>
          <a:xfrm>
            <a:off x="6071900" y="4172373"/>
            <a:ext cx="1489950" cy="399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4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Occupancy Grid Map</a:t>
            </a:r>
            <a:endParaRPr i="1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240" name="Google Shape;240;p24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1" name="Google Shape;241;p24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13</a:t>
            </a:fld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a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995288" y="4468325"/>
            <a:ext cx="2040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200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2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space of one grid cell</a:t>
            </a:r>
            <a:endParaRPr sz="1200" i="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43" name="Google Shape;243;p24"/>
          <p:cNvPicPr preferRelativeResize="0"/>
          <p:nvPr/>
        </p:nvPicPr>
        <p:blipFill rotWithShape="1">
          <a:blip r:embed="rId3">
            <a:alphaModFix/>
          </a:blip>
          <a:srcRect l="6539" t="4101" r="7074" b="5351"/>
          <a:stretch/>
        </p:blipFill>
        <p:spPr>
          <a:xfrm>
            <a:off x="995300" y="1609897"/>
            <a:ext cx="2040300" cy="192370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4" name="Google Shape;244;p24"/>
          <p:cNvSpPr txBox="1">
            <a:spLocks noGrp="1"/>
          </p:cNvSpPr>
          <p:nvPr>
            <p:ph type="body" idx="1"/>
          </p:nvPr>
        </p:nvSpPr>
        <p:spPr>
          <a:xfrm>
            <a:off x="3652550" y="1601825"/>
            <a:ext cx="49938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Each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can have a binary state of 0 or 1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Free space represented by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= 0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Occupied space represented by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= 1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Goal: want to know </a:t>
            </a:r>
            <a:r>
              <a:rPr lang="en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= 1) or </a:t>
            </a:r>
            <a:r>
              <a:rPr lang="en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), probability of the grid cell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is occupied (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= 1) to approximate the map </a:t>
            </a:r>
            <a:r>
              <a:rPr lang="en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45" name="Google Shape;245;p24"/>
          <p:cNvPicPr preferRelativeResize="0"/>
          <p:nvPr/>
        </p:nvPicPr>
        <p:blipFill rotWithShape="1">
          <a:blip r:embed="rId3">
            <a:alphaModFix/>
          </a:blip>
          <a:srcRect l="27815" t="27069" r="61295" b="61833"/>
          <a:stretch/>
        </p:blipFill>
        <p:spPr>
          <a:xfrm>
            <a:off x="8233076" y="2508804"/>
            <a:ext cx="257174" cy="2357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46" name="Google Shape;246;p24"/>
          <p:cNvPicPr preferRelativeResize="0"/>
          <p:nvPr/>
        </p:nvPicPr>
        <p:blipFill rotWithShape="1">
          <a:blip r:embed="rId3">
            <a:alphaModFix/>
          </a:blip>
          <a:srcRect l="27814" t="15377" r="61296" b="73526"/>
          <a:stretch/>
        </p:blipFill>
        <p:spPr>
          <a:xfrm>
            <a:off x="7867876" y="2181593"/>
            <a:ext cx="257174" cy="2357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47" name="Google Shape;2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0473" y="3691163"/>
            <a:ext cx="1489940" cy="72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Occupancy Grid Map</a:t>
            </a:r>
            <a:endParaRPr i="1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253" name="Google Shape;253;p25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4" name="Google Shape;254;p25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14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55" name="Google Shape;255;p25"/>
          <p:cNvSpPr txBox="1">
            <a:spLocks noGrp="1"/>
          </p:cNvSpPr>
          <p:nvPr>
            <p:ph type="body" idx="1"/>
          </p:nvPr>
        </p:nvSpPr>
        <p:spPr>
          <a:xfrm>
            <a:off x="3671250" y="1437250"/>
            <a:ext cx="5233500" cy="3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Each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is independent from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j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(where </a:t>
            </a:r>
            <a:r>
              <a:rPr lang="en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≠ </a:t>
            </a:r>
            <a:r>
              <a:rPr lang="en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j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If you don’t check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, there is no way to know the state of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based on knowing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j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(where </a:t>
            </a:r>
            <a:r>
              <a:rPr lang="en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≠ </a:t>
            </a:r>
            <a:r>
              <a:rPr lang="en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j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Even if you know what neighboring cell states are, you cannot predict the state of </a:t>
            </a:r>
            <a:r>
              <a:rPr lang="en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using occupancy grid mapping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Independence between cells simplifies the problem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Only need to track individual cell info, not relations/connections between cells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56" name="Google Shape;256;p25"/>
          <p:cNvSpPr txBox="1"/>
          <p:nvPr/>
        </p:nvSpPr>
        <p:spPr>
          <a:xfrm>
            <a:off x="995288" y="4260400"/>
            <a:ext cx="2040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2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space of one grid cell</a:t>
            </a:r>
            <a:endParaRPr sz="1200" i="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57" name="Google Shape;257;p25"/>
          <p:cNvPicPr preferRelativeResize="0"/>
          <p:nvPr/>
        </p:nvPicPr>
        <p:blipFill rotWithShape="1">
          <a:blip r:embed="rId3">
            <a:alphaModFix/>
          </a:blip>
          <a:srcRect l="6539" t="4101" r="7074" b="5351"/>
          <a:stretch/>
        </p:blipFill>
        <p:spPr>
          <a:xfrm>
            <a:off x="995288" y="1437250"/>
            <a:ext cx="2040300" cy="192370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8" name="Google Shape;25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0468" y="3533600"/>
            <a:ext cx="1489940" cy="72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Occupancy Grid Map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264" name="Google Shape;264;p26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5" name="Google Shape;265;p26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15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67" name="Google Shape;267;p26"/>
          <p:cNvSpPr txBox="1"/>
          <p:nvPr/>
        </p:nvSpPr>
        <p:spPr>
          <a:xfrm>
            <a:off x="1103741" y="3892151"/>
            <a:ext cx="19518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</a:t>
            </a:r>
            <a:r>
              <a:rPr lang="en" sz="12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- probability that this  grid cell is occupied</a:t>
            </a:r>
            <a:endParaRPr sz="1200" i="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68" name="Google Shape;268;p26"/>
          <p:cNvPicPr preferRelativeResize="0"/>
          <p:nvPr/>
        </p:nvPicPr>
        <p:blipFill rotWithShape="1">
          <a:blip r:embed="rId3">
            <a:alphaModFix/>
          </a:blip>
          <a:srcRect l="3198" t="3028" r="3561" b="4370"/>
          <a:stretch/>
        </p:blipFill>
        <p:spPr>
          <a:xfrm>
            <a:off x="975358" y="1145876"/>
            <a:ext cx="2080183" cy="1923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9" name="Google Shape;269;p26"/>
          <p:cNvSpPr txBox="1">
            <a:spLocks noGrp="1"/>
          </p:cNvSpPr>
          <p:nvPr>
            <p:ph type="body" idx="1"/>
          </p:nvPr>
        </p:nvSpPr>
        <p:spPr>
          <a:xfrm>
            <a:off x="3707693" y="1145876"/>
            <a:ext cx="5136600" cy="3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</a:t>
            </a:r>
            <a:r>
              <a:rPr lang="en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 </a:t>
            </a:r>
            <a:r>
              <a:rPr lang="en" sz="19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| </a:t>
            </a:r>
            <a:r>
              <a:rPr lang="en" sz="19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sz="19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sz="19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:t </a:t>
            </a:r>
            <a:r>
              <a:rPr lang="en" sz="19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, x</a:t>
            </a:r>
            <a:r>
              <a:rPr lang="en" sz="19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sz="19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:t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- probability that the grid cell </a:t>
            </a:r>
            <a:r>
              <a:rPr lang="en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is occupied, 0&lt;= </a:t>
            </a:r>
            <a:r>
              <a:rPr lang="en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</a:t>
            </a:r>
            <a:r>
              <a:rPr lang="en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 </a:t>
            </a:r>
            <a:r>
              <a:rPr lang="en" sz="19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| </a:t>
            </a:r>
            <a:r>
              <a:rPr lang="en" sz="19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sz="19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sz="19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:t </a:t>
            </a:r>
            <a:r>
              <a:rPr lang="en" sz="19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, x</a:t>
            </a:r>
            <a:r>
              <a:rPr lang="en" sz="19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sz="19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:t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&lt;=1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Can adjust  </a:t>
            </a:r>
            <a:r>
              <a:rPr lang="en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</a:t>
            </a:r>
            <a:r>
              <a:rPr lang="en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 </a:t>
            </a:r>
            <a:r>
              <a:rPr lang="en" sz="19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| </a:t>
            </a:r>
            <a:r>
              <a:rPr lang="en" sz="19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sz="19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sz="19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:t </a:t>
            </a:r>
            <a:r>
              <a:rPr lang="en" sz="19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, x</a:t>
            </a:r>
            <a:r>
              <a:rPr lang="en" sz="19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sz="19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:t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based on: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0:</a:t>
            </a:r>
            <a:r>
              <a:rPr lang="en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measurements from our sensor (taken at a certain time) that detect whether there is an object occupying that space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x</a:t>
            </a:r>
            <a:r>
              <a:rPr lang="en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0:</a:t>
            </a:r>
            <a:r>
              <a:rPr lang="en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- positions of our robot at different times (robot trajectory) that include global position coordinates and orientation of the robot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70" name="Google Shape;270;p26"/>
          <p:cNvPicPr preferRelativeResize="0"/>
          <p:nvPr/>
        </p:nvPicPr>
        <p:blipFill rotWithShape="1">
          <a:blip r:embed="rId4">
            <a:alphaModFix/>
          </a:blip>
          <a:srcRect t="2561" b="10026"/>
          <a:stretch/>
        </p:blipFill>
        <p:spPr>
          <a:xfrm>
            <a:off x="1270474" y="3252663"/>
            <a:ext cx="1489950" cy="399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7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Bayes Rule and Mapping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276" name="Google Shape;276;p27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7" name="Google Shape;277;p27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16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78" name="Google Shape;2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25" y="1510825"/>
            <a:ext cx="5562600" cy="3238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7"/>
          <p:cNvSpPr txBox="1"/>
          <p:nvPr/>
        </p:nvSpPr>
        <p:spPr>
          <a:xfrm>
            <a:off x="6124750" y="1540113"/>
            <a:ext cx="2914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We will call our pmf γ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i,t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6124750" y="2475538"/>
            <a:ext cx="3141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Apply Bayes rule (w/ cond. prob.)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6124750" y="2990113"/>
            <a:ext cx="3141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Simplify w/ Markov assumptions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6124750" y="4092125"/>
            <a:ext cx="2490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Create recursive definition for γ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i,t</a:t>
            </a:r>
            <a:endParaRPr sz="1200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 sz="12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h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is a label so we can reference this pmf more easily</a:t>
            </a:r>
            <a:endParaRPr sz="12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83" name="Google Shape;28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725" y="1510825"/>
            <a:ext cx="5373511" cy="32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1674" y="3541125"/>
            <a:ext cx="183675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Bayes Rule and Mapping Complement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290" name="Google Shape;290;p28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1" name="Google Shape;291;p28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17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92" name="Google Shape;2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950" y="2187600"/>
            <a:ext cx="5067300" cy="16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8"/>
          <p:cNvSpPr txBox="1"/>
          <p:nvPr/>
        </p:nvSpPr>
        <p:spPr>
          <a:xfrm>
            <a:off x="691950" y="1430975"/>
            <a:ext cx="77982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We want to write a similar recursive expression for </a:t>
            </a:r>
            <a:r>
              <a:rPr lang="en" sz="18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</a:t>
            </a:r>
            <a:r>
              <a:rPr lang="en" sz="18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800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= 0 | </a:t>
            </a:r>
            <a:r>
              <a:rPr lang="en" sz="18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sz="1800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0:</a:t>
            </a:r>
            <a:r>
              <a:rPr lang="en" sz="1800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, </a:t>
            </a:r>
            <a:r>
              <a:rPr lang="en" sz="18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x</a:t>
            </a:r>
            <a:r>
              <a:rPr lang="en" sz="1800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0:</a:t>
            </a:r>
            <a:r>
              <a:rPr lang="en" sz="1800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)</a:t>
            </a:r>
            <a:endParaRPr sz="18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94" name="Google Shape;294;p28"/>
          <p:cNvSpPr txBox="1"/>
          <p:nvPr/>
        </p:nvSpPr>
        <p:spPr>
          <a:xfrm>
            <a:off x="5897050" y="2571750"/>
            <a:ext cx="3141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Apply definition of a complement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95" name="Google Shape;295;p28"/>
          <p:cNvSpPr txBox="1"/>
          <p:nvPr/>
        </p:nvSpPr>
        <p:spPr>
          <a:xfrm>
            <a:off x="5897050" y="3244475"/>
            <a:ext cx="2675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Use recursive definition for γ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i,t</a:t>
            </a:r>
            <a:r>
              <a:rPr lang="en" sz="12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found on previous slide</a:t>
            </a:r>
            <a:endParaRPr sz="12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9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Mapping and Odds Function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301" name="Google Shape;301;p29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2" name="Google Shape;302;p29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18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03" name="Google Shape;303;p29"/>
          <p:cNvSpPr txBox="1"/>
          <p:nvPr/>
        </p:nvSpPr>
        <p:spPr>
          <a:xfrm>
            <a:off x="5897050" y="2178150"/>
            <a:ext cx="3141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Apply definition of a complement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04" name="Google Shape;304;p29"/>
          <p:cNvSpPr txBox="1"/>
          <p:nvPr/>
        </p:nvSpPr>
        <p:spPr>
          <a:xfrm>
            <a:off x="5897050" y="3244475"/>
            <a:ext cx="2675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Expand using relations from previous two slides</a:t>
            </a:r>
            <a:endParaRPr sz="12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05" name="Google Shape;305;p29"/>
          <p:cNvSpPr txBox="1"/>
          <p:nvPr/>
        </p:nvSpPr>
        <p:spPr>
          <a:xfrm>
            <a:off x="5897050" y="1634025"/>
            <a:ext cx="3141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Define a function σ(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= 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(E) / (1 - 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(E))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06" name="Google Shape;306;p29"/>
          <p:cNvSpPr txBox="1"/>
          <p:nvPr/>
        </p:nvSpPr>
        <p:spPr>
          <a:xfrm>
            <a:off x="5897050" y="2711300"/>
            <a:ext cx="3141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Use relations from previous two slides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07" name="Google Shape;307;p29"/>
          <p:cNvSpPr txBox="1"/>
          <p:nvPr/>
        </p:nvSpPr>
        <p:spPr>
          <a:xfrm>
            <a:off x="5897050" y="3995434"/>
            <a:ext cx="2675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Recursive definition for  σ(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</a:t>
            </a:r>
            <a:b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g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h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| </a:t>
            </a:r>
            <a:r>
              <a:rPr lang="en" sz="12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,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x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) is the updating factor</a:t>
            </a:r>
            <a:endParaRPr sz="12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08" name="Google Shape;3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75" y="1037634"/>
            <a:ext cx="4952683" cy="34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0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Mapping and Log-Odds Function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314" name="Google Shape;314;p30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5" name="Google Shape;315;p30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19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16" name="Google Shape;316;p30"/>
          <p:cNvSpPr txBox="1"/>
          <p:nvPr/>
        </p:nvSpPr>
        <p:spPr>
          <a:xfrm>
            <a:off x="6207800" y="1985113"/>
            <a:ext cx="3141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Use definition of σ(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from prev slide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17" name="Google Shape;3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00" y="1620375"/>
            <a:ext cx="5592249" cy="204303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0"/>
          <p:cNvSpPr txBox="1"/>
          <p:nvPr/>
        </p:nvSpPr>
        <p:spPr>
          <a:xfrm>
            <a:off x="6207800" y="2591638"/>
            <a:ext cx="3141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Recursive definition of λ(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19" name="Google Shape;319;p30"/>
          <p:cNvSpPr txBox="1"/>
          <p:nvPr/>
        </p:nvSpPr>
        <p:spPr>
          <a:xfrm>
            <a:off x="6207800" y="3119100"/>
            <a:ext cx="26754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Explicit definition of λ(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where λ(</a:t>
            </a:r>
            <a:r>
              <a:rPr lang="en" sz="12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2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is the log-odds of the initial probability of </a:t>
            </a:r>
            <a:r>
              <a:rPr lang="en" sz="12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2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being occupied before any measurements 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983175" y="1029300"/>
            <a:ext cx="6227100" cy="30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5100">
                <a:solidFill>
                  <a:schemeClr val="tx1"/>
                </a:solidFill>
                <a:latin typeface="Pridi Medium"/>
                <a:ea typeface="Pridi Medium"/>
                <a:cs typeface="Pridi Medium"/>
                <a:sym typeface="Pridi Medium"/>
              </a:rPr>
              <a:t>Background</a:t>
            </a:r>
            <a:endParaRPr sz="2800" i="1">
              <a:solidFill>
                <a:schemeClr val="tx1"/>
              </a:solidFill>
              <a:latin typeface="Pridi Light"/>
              <a:ea typeface="Pridi Light"/>
              <a:cs typeface="Pridi Light"/>
              <a:sym typeface="Pridi Light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</a:rPr>
              <a:t>2</a:t>
            </a:fld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1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Mapping and Log-Odds Update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325" name="Google Shape;325;p31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6" name="Google Shape;326;p31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20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27" name="Google Shape;327;p31"/>
          <p:cNvPicPr preferRelativeResize="0"/>
          <p:nvPr/>
        </p:nvPicPr>
        <p:blipFill rotWithShape="1">
          <a:blip r:embed="rId3">
            <a:alphaModFix/>
          </a:blip>
          <a:srcRect l="10213" t="13035" r="6888" b="36101"/>
          <a:stretch/>
        </p:blipFill>
        <p:spPr>
          <a:xfrm>
            <a:off x="985850" y="1810950"/>
            <a:ext cx="2850350" cy="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1"/>
          <p:cNvPicPr preferRelativeResize="0"/>
          <p:nvPr/>
        </p:nvPicPr>
        <p:blipFill rotWithShape="1">
          <a:blip r:embed="rId3">
            <a:alphaModFix/>
          </a:blip>
          <a:srcRect l="8629" t="55776" r="8472" b="13713"/>
          <a:stretch/>
        </p:blipFill>
        <p:spPr>
          <a:xfrm>
            <a:off x="985850" y="3597800"/>
            <a:ext cx="2850350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1"/>
          <p:cNvSpPr txBox="1"/>
          <p:nvPr/>
        </p:nvSpPr>
        <p:spPr>
          <a:xfrm>
            <a:off x="4103100" y="1721200"/>
            <a:ext cx="4469400" cy="28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Here we simplify notation by defining λ</a:t>
            </a:r>
            <a:r>
              <a:rPr lang="en" sz="1600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i,t</a:t>
            </a:r>
            <a:endParaRPr sz="1600" i="1" baseline="-250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We rewrite the recursive definition of our log-odds function here.</a:t>
            </a:r>
            <a:br>
              <a:rPr lang="en" sz="16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</a:br>
            <a:br>
              <a:rPr lang="en" sz="16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</a:br>
            <a:endParaRPr sz="16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We want to determine how to calculate the change in λ</a:t>
            </a:r>
            <a:r>
              <a:rPr lang="en" sz="1600" i="1" baseline="-25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i,t </a:t>
            </a:r>
            <a:r>
              <a:rPr lang="en" sz="16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(update from previous log-odds to new log-odds)</a:t>
            </a:r>
            <a:endParaRPr sz="16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2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Inverse Sensor Model Concept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335" name="Google Shape;335;p32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6" name="Google Shape;336;p32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21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37" name="Google Shape;337;p32"/>
          <p:cNvPicPr preferRelativeResize="0"/>
          <p:nvPr/>
        </p:nvPicPr>
        <p:blipFill rotWithShape="1">
          <a:blip r:embed="rId3">
            <a:alphaModFix/>
          </a:blip>
          <a:srcRect l="1133" t="10863" r="1124" b="11928"/>
          <a:stretch/>
        </p:blipFill>
        <p:spPr>
          <a:xfrm>
            <a:off x="1341238" y="2372950"/>
            <a:ext cx="6461525" cy="7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2"/>
          <p:cNvSpPr txBox="1"/>
          <p:nvPr/>
        </p:nvSpPr>
        <p:spPr>
          <a:xfrm>
            <a:off x="1286445" y="1438588"/>
            <a:ext cx="31419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600" u="sng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True Positive </a:t>
            </a:r>
            <a:b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- sensor detects an occupied cell when the cell is occupied</a:t>
            </a:r>
            <a:endParaRPr sz="16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39" name="Google Shape;339;p32"/>
          <p:cNvSpPr txBox="1"/>
          <p:nvPr/>
        </p:nvSpPr>
        <p:spPr>
          <a:xfrm>
            <a:off x="4660863" y="1436913"/>
            <a:ext cx="31419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600" u="sng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False Positive</a:t>
            </a:r>
            <a:b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- sensor detects an occupied cell when the cell is free</a:t>
            </a:r>
            <a:endParaRPr sz="16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40" name="Google Shape;340;p32"/>
          <p:cNvSpPr txBox="1"/>
          <p:nvPr/>
        </p:nvSpPr>
        <p:spPr>
          <a:xfrm>
            <a:off x="1409275" y="3123062"/>
            <a:ext cx="31419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600" u="sng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False Negative</a:t>
            </a:r>
            <a:b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- sensor detects a free cell when the cell is occupied</a:t>
            </a:r>
            <a:endParaRPr sz="16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41" name="Google Shape;341;p32"/>
          <p:cNvSpPr txBox="1"/>
          <p:nvPr/>
        </p:nvSpPr>
        <p:spPr>
          <a:xfrm>
            <a:off x="4627375" y="3123062"/>
            <a:ext cx="31419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600" u="sng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True Negative</a:t>
            </a:r>
            <a:b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- sensor detects a free cell when the cell is free</a:t>
            </a:r>
            <a:endParaRPr sz="16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42" name="Google Shape;342;p32"/>
          <p:cNvSpPr txBox="1"/>
          <p:nvPr/>
        </p:nvSpPr>
        <p:spPr>
          <a:xfrm>
            <a:off x="1341250" y="4125525"/>
            <a:ext cx="64281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We can define our sensor model by defining these four probability values, can be obtained experimentally or defined theoretically.</a:t>
            </a:r>
            <a:endParaRPr sz="16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3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Inverse Sensor Model (Log-odds Update)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348" name="Google Shape;348;p33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9" name="Google Shape;349;p33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22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50" name="Google Shape;350;p33"/>
          <p:cNvSpPr txBox="1"/>
          <p:nvPr/>
        </p:nvSpPr>
        <p:spPr>
          <a:xfrm>
            <a:off x="3896225" y="1720000"/>
            <a:ext cx="4206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Use definition of 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g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h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from “Mapping &amp; Odds Function”</a:t>
            </a:r>
            <a:endParaRPr sz="120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51" name="Google Shape;3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25" y="1489400"/>
            <a:ext cx="2786033" cy="3039209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3"/>
          <p:cNvSpPr txBox="1"/>
          <p:nvPr/>
        </p:nvSpPr>
        <p:spPr>
          <a:xfrm>
            <a:off x="3896225" y="2178150"/>
            <a:ext cx="4206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Expand with Bayes Rule</a:t>
            </a:r>
            <a:endParaRPr sz="120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53" name="Google Shape;353;p33"/>
          <p:cNvSpPr txBox="1"/>
          <p:nvPr/>
        </p:nvSpPr>
        <p:spPr>
          <a:xfrm>
            <a:off x="3896225" y="3155650"/>
            <a:ext cx="4206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Simplify with Markov assumption</a:t>
            </a:r>
            <a:endParaRPr sz="120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54" name="Google Shape;354;p33"/>
          <p:cNvSpPr txBox="1"/>
          <p:nvPr/>
        </p:nvSpPr>
        <p:spPr>
          <a:xfrm>
            <a:off x="3896225" y="4476075"/>
            <a:ext cx="4206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Substitute with previous definition of λ(</a:t>
            </a:r>
            <a:r>
              <a:rPr lang="en" sz="12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2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</a:t>
            </a:r>
            <a:endParaRPr sz="120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55" name="Google Shape;355;p33"/>
          <p:cNvSpPr txBox="1"/>
          <p:nvPr/>
        </p:nvSpPr>
        <p:spPr>
          <a:xfrm>
            <a:off x="3896225" y="1289475"/>
            <a:ext cx="5029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g</a:t>
            </a:r>
            <a:r>
              <a:rPr lang="en" sz="12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h</a:t>
            </a:r>
            <a:r>
              <a:rPr lang="en" sz="12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tells us how likely our  measurement if we know the map occupancy state and robot position</a:t>
            </a:r>
            <a:endParaRPr sz="120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4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Occupancy Grid Mapping Summary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361" name="Google Shape;361;p34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2" name="Google Shape;362;p34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23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63" name="Google Shape;3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949" y="2375592"/>
            <a:ext cx="4972050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4"/>
          <p:cNvSpPr txBox="1"/>
          <p:nvPr/>
        </p:nvSpPr>
        <p:spPr>
          <a:xfrm>
            <a:off x="707225" y="3262845"/>
            <a:ext cx="79617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If we start with some initial λ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i,</a:t>
            </a:r>
            <a:r>
              <a:rPr lang="en" sz="16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0, 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, then we can use this relation to update the λ</a:t>
            </a:r>
            <a:r>
              <a:rPr lang="en" sz="16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(log-odds value of map cell </a:t>
            </a:r>
            <a:r>
              <a:rPr lang="en" sz="16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</a:t>
            </a:r>
            <a:r>
              <a:rPr lang="en" sz="16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for every time step until we reach λ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i,</a:t>
            </a:r>
            <a:r>
              <a:rPr lang="en" sz="16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.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65" name="Google Shape;365;p34"/>
          <p:cNvSpPr txBox="1"/>
          <p:nvPr/>
        </p:nvSpPr>
        <p:spPr>
          <a:xfrm>
            <a:off x="528550" y="1097521"/>
            <a:ext cx="79617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We have now rewritten the recursive relationship in a more useful form. 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The previous form included </a:t>
            </a:r>
            <a:r>
              <a:rPr lang="en" sz="16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g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h</a:t>
            </a:r>
            <a:r>
              <a:rPr lang="en" sz="16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</a:t>
            </a:r>
            <a:r>
              <a:rPr lang="en" sz="16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6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| </a:t>
            </a:r>
            <a:r>
              <a:rPr lang="en" sz="16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, </a:t>
            </a:r>
            <a:r>
              <a:rPr lang="en" sz="16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x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), which depends on knowing the state of </a:t>
            </a:r>
            <a:r>
              <a:rPr lang="en" sz="16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600" b="1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600" b="1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the exact value we are trying to determine.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5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Initial Log-Odds Value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371" name="Google Shape;371;p35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2" name="Google Shape;372;p35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24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73" name="Google Shape;373;p35"/>
          <p:cNvSpPr txBox="1"/>
          <p:nvPr/>
        </p:nvSpPr>
        <p:spPr>
          <a:xfrm>
            <a:off x="327725" y="2385154"/>
            <a:ext cx="3695400" cy="12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If we have no information about cell </a:t>
            </a:r>
            <a:r>
              <a:rPr lang="en" sz="15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5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endParaRPr sz="15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then we can choose to assume there is equal likelihood of </a:t>
            </a:r>
            <a:r>
              <a:rPr lang="en" sz="15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5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being occupied and of </a:t>
            </a:r>
            <a:r>
              <a:rPr lang="en" sz="15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5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being free. 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λ(</a:t>
            </a:r>
            <a:r>
              <a:rPr lang="en" sz="16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= 0</a:t>
            </a:r>
            <a:endParaRPr sz="15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74" name="Google Shape;37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4713" y="2791900"/>
            <a:ext cx="4138150" cy="631525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35"/>
          <p:cNvSpPr txBox="1"/>
          <p:nvPr/>
        </p:nvSpPr>
        <p:spPr>
          <a:xfrm>
            <a:off x="270428" y="1530004"/>
            <a:ext cx="79617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What is the initial log-odds value of the cell </a:t>
            </a:r>
            <a:r>
              <a:rPr lang="en" sz="16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before we have taken any measurements with our robot?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76" name="Google Shape;376;p35"/>
          <p:cNvSpPr txBox="1"/>
          <p:nvPr/>
        </p:nvSpPr>
        <p:spPr>
          <a:xfrm>
            <a:off x="328775" y="3593809"/>
            <a:ext cx="7961700" cy="9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If we are optimistic about cell </a:t>
            </a:r>
            <a:r>
              <a:rPr lang="en" sz="15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5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 </a:t>
            </a: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being occupied (without measuring anything), then 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λ(</a:t>
            </a:r>
            <a:r>
              <a:rPr lang="en" sz="16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</a:t>
            </a: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can be greater than 0. If we are optimistic about cell </a:t>
            </a:r>
            <a:r>
              <a:rPr lang="en" sz="15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5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being free, then 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λ(</a:t>
            </a:r>
            <a:r>
              <a:rPr lang="en" sz="16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6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</a:t>
            </a: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can be less than 0.</a:t>
            </a:r>
            <a:endParaRPr sz="1500" i="1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6"/>
          <p:cNvSpPr txBox="1">
            <a:spLocks noGrp="1"/>
          </p:cNvSpPr>
          <p:nvPr>
            <p:ph type="title"/>
          </p:nvPr>
        </p:nvSpPr>
        <p:spPr>
          <a:xfrm>
            <a:off x="983175" y="1029300"/>
            <a:ext cx="6227100" cy="30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5100" dirty="0">
                <a:solidFill>
                  <a:schemeClr val="tx1"/>
                </a:solidFill>
                <a:latin typeface="Pridi Medium"/>
                <a:ea typeface="Pridi Medium"/>
                <a:cs typeface="Pridi Medium"/>
                <a:sym typeface="Pridi Medium"/>
              </a:rPr>
              <a:t>Implementation</a:t>
            </a:r>
            <a:endParaRPr sz="2800" i="1" dirty="0">
              <a:solidFill>
                <a:schemeClr val="tx1"/>
              </a:solidFill>
              <a:latin typeface="Pridi Light"/>
              <a:ea typeface="Pridi Light"/>
              <a:cs typeface="Pridi Light"/>
              <a:sym typeface="Pridi Light"/>
            </a:endParaRPr>
          </a:p>
        </p:txBody>
      </p:sp>
      <p:sp>
        <p:nvSpPr>
          <p:cNvPr id="382" name="Google Shape;382;p3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</a:rPr>
              <a:t>25</a:t>
            </a:fld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7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Probability as Log-Odds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388" name="Google Shape;388;p37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9" name="Google Shape;389;p37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26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90" name="Google Shape;390;p37"/>
          <p:cNvPicPr preferRelativeResize="0"/>
          <p:nvPr/>
        </p:nvPicPr>
        <p:blipFill rotWithShape="1">
          <a:blip r:embed="rId3">
            <a:alphaModFix/>
          </a:blip>
          <a:srcRect b="7689"/>
          <a:stretch/>
        </p:blipFill>
        <p:spPr>
          <a:xfrm>
            <a:off x="4199486" y="3167764"/>
            <a:ext cx="3400426" cy="823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37"/>
          <p:cNvPicPr preferRelativeResize="0"/>
          <p:nvPr/>
        </p:nvPicPr>
        <p:blipFill rotWithShape="1">
          <a:blip r:embed="rId4">
            <a:alphaModFix/>
          </a:blip>
          <a:srcRect b="14229"/>
          <a:stretch/>
        </p:blipFill>
        <p:spPr>
          <a:xfrm>
            <a:off x="4614688" y="2015560"/>
            <a:ext cx="3620924" cy="758725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7"/>
          <p:cNvSpPr txBox="1"/>
          <p:nvPr/>
        </p:nvSpPr>
        <p:spPr>
          <a:xfrm>
            <a:off x="877700" y="4147250"/>
            <a:ext cx="7852200" cy="7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Using log-odds instead of probabilities removes the potential rounding errors for floats close to 0 or 1</a:t>
            </a:r>
            <a:endParaRPr sz="18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93" name="Google Shape;393;p37"/>
          <p:cNvSpPr txBox="1"/>
          <p:nvPr/>
        </p:nvSpPr>
        <p:spPr>
          <a:xfrm>
            <a:off x="1002700" y="1441675"/>
            <a:ext cx="27042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Probability ➝ Log-odds</a:t>
            </a:r>
            <a:endParaRPr sz="18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94" name="Google Shape;39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7711" y="1993499"/>
            <a:ext cx="2954175" cy="893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7"/>
          <p:cNvSpPr txBox="1"/>
          <p:nvPr/>
        </p:nvSpPr>
        <p:spPr>
          <a:xfrm>
            <a:off x="4965700" y="1441675"/>
            <a:ext cx="30936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Log-odds ➝ Probability</a:t>
            </a:r>
            <a:endParaRPr sz="20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96" name="Google Shape;396;p37"/>
          <p:cNvSpPr txBox="1"/>
          <p:nvPr/>
        </p:nvSpPr>
        <p:spPr>
          <a:xfrm>
            <a:off x="877700" y="3132625"/>
            <a:ext cx="3400500" cy="8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itter"/>
              <a:buChar char="●"/>
            </a:pP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Log-odds </a:t>
            </a:r>
            <a:r>
              <a:rPr lang="en" sz="18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l(x)</a:t>
            </a: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: (-inf, inf)</a:t>
            </a:r>
            <a:endParaRPr sz="18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itter"/>
              <a:buChar char="●"/>
            </a:pP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Probability </a:t>
            </a:r>
            <a:r>
              <a:rPr lang="en" sz="1800" i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p(x)</a:t>
            </a:r>
            <a:r>
              <a:rPr lang="en" sz="18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: [0,1]</a:t>
            </a:r>
            <a:endParaRPr sz="180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8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Bresenham’s Algorithm Introduction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402" name="Google Shape;402;p38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3" name="Google Shape;403;p38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27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04" name="Google Shape;404;p38"/>
          <p:cNvSpPr txBox="1">
            <a:spLocks noGrp="1"/>
          </p:cNvSpPr>
          <p:nvPr>
            <p:ph type="body" idx="1"/>
          </p:nvPr>
        </p:nvSpPr>
        <p:spPr>
          <a:xfrm>
            <a:off x="3542600" y="1426088"/>
            <a:ext cx="4862100" cy="3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Describes a way to take a continuous line segment/vector and graphically represent it using pixels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Helpful for mapping because we take a LiDAR ray (continuous line segment) and want to know which grid cells (pixels) it passes through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405" name="Google Shape;405;p38"/>
          <p:cNvGrpSpPr/>
          <p:nvPr/>
        </p:nvGrpSpPr>
        <p:grpSpPr>
          <a:xfrm>
            <a:off x="899821" y="1495033"/>
            <a:ext cx="2244088" cy="3274213"/>
            <a:chOff x="652975" y="1486775"/>
            <a:chExt cx="1908725" cy="3284725"/>
          </a:xfrm>
        </p:grpSpPr>
        <p:pic>
          <p:nvPicPr>
            <p:cNvPr id="406" name="Google Shape;406;p38"/>
            <p:cNvPicPr preferRelativeResize="0"/>
            <p:nvPr/>
          </p:nvPicPr>
          <p:blipFill rotWithShape="1">
            <a:blip r:embed="rId3">
              <a:alphaModFix/>
            </a:blip>
            <a:srcRect l="8935" t="5856" r="12479" b="5944"/>
            <a:stretch/>
          </p:blipFill>
          <p:spPr>
            <a:xfrm>
              <a:off x="652975" y="1486775"/>
              <a:ext cx="1908725" cy="32847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07" name="Google Shape;407;p38"/>
            <p:cNvCxnSpPr/>
            <p:nvPr/>
          </p:nvCxnSpPr>
          <p:spPr>
            <a:xfrm rot="10800000">
              <a:off x="1451550" y="1807100"/>
              <a:ext cx="356700" cy="26382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38"/>
            <p:cNvCxnSpPr/>
            <p:nvPr/>
          </p:nvCxnSpPr>
          <p:spPr>
            <a:xfrm rot="10800000">
              <a:off x="1597275" y="1772200"/>
              <a:ext cx="216000" cy="26721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9" name="Google Shape;409;p38"/>
            <p:cNvCxnSpPr/>
            <p:nvPr/>
          </p:nvCxnSpPr>
          <p:spPr>
            <a:xfrm rot="10800000" flipH="1">
              <a:off x="1813275" y="1767175"/>
              <a:ext cx="311400" cy="26721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0" name="Google Shape;410;p38"/>
            <p:cNvCxnSpPr/>
            <p:nvPr/>
          </p:nvCxnSpPr>
          <p:spPr>
            <a:xfrm rot="10800000">
              <a:off x="1753125" y="1736875"/>
              <a:ext cx="70200" cy="27024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1" name="Google Shape;411;p38"/>
            <p:cNvCxnSpPr/>
            <p:nvPr/>
          </p:nvCxnSpPr>
          <p:spPr>
            <a:xfrm rot="10800000" flipH="1">
              <a:off x="1823325" y="1747000"/>
              <a:ext cx="115500" cy="26973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9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Bresenham’s Algorithm Intuition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417" name="Google Shape;417;p39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8" name="Google Shape;418;p39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28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19" name="Google Shape;419;p39"/>
          <p:cNvSpPr txBox="1">
            <a:spLocks noGrp="1"/>
          </p:cNvSpPr>
          <p:nvPr>
            <p:ph type="body" idx="1"/>
          </p:nvPr>
        </p:nvSpPr>
        <p:spPr>
          <a:xfrm>
            <a:off x="3806825" y="1347725"/>
            <a:ext cx="4862100" cy="3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For every 1 unit increase in y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Which x-value (x</a:t>
            </a:r>
            <a:r>
              <a:rPr lang="en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or x</a:t>
            </a:r>
            <a:r>
              <a:rPr lang="en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+1) is closer to the continuous value y(x)? 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If x</a:t>
            </a:r>
            <a:r>
              <a:rPr lang="en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is closer to y(x), choose (x, y) as our pixel, otherwise choose (x</a:t>
            </a:r>
            <a:r>
              <a:rPr lang="en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+1, y) as our pixel.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Keep repeating until we reach end point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420" name="Google Shape;420;p39"/>
          <p:cNvGrpSpPr/>
          <p:nvPr/>
        </p:nvGrpSpPr>
        <p:grpSpPr>
          <a:xfrm>
            <a:off x="672550" y="1586536"/>
            <a:ext cx="2881425" cy="3042564"/>
            <a:chOff x="3915200" y="1661086"/>
            <a:chExt cx="2881425" cy="3042564"/>
          </a:xfrm>
        </p:grpSpPr>
        <p:pic>
          <p:nvPicPr>
            <p:cNvPr id="421" name="Google Shape;421;p39"/>
            <p:cNvPicPr preferRelativeResize="0"/>
            <p:nvPr/>
          </p:nvPicPr>
          <p:blipFill rotWithShape="1">
            <a:blip r:embed="rId3">
              <a:alphaModFix amt="72000"/>
            </a:blip>
            <a:srcRect l="835" t="10365" r="855" b="658"/>
            <a:stretch/>
          </p:blipFill>
          <p:spPr>
            <a:xfrm>
              <a:off x="3915200" y="1661086"/>
              <a:ext cx="2881425" cy="30425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2" name="Google Shape;422;p39"/>
            <p:cNvSpPr/>
            <p:nvPr/>
          </p:nvSpPr>
          <p:spPr>
            <a:xfrm>
              <a:off x="6003375" y="1903500"/>
              <a:ext cx="153600" cy="15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cxnSp>
          <p:nvCxnSpPr>
            <p:cNvPr id="423" name="Google Shape;423;p39"/>
            <p:cNvCxnSpPr>
              <a:endCxn id="422" idx="7"/>
            </p:cNvCxnSpPr>
            <p:nvPr/>
          </p:nvCxnSpPr>
          <p:spPr>
            <a:xfrm rot="10800000" flipH="1">
              <a:off x="4292181" y="1925731"/>
              <a:ext cx="1842300" cy="24189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4" name="Google Shape;424;p39"/>
            <p:cNvSpPr/>
            <p:nvPr/>
          </p:nvSpPr>
          <p:spPr>
            <a:xfrm>
              <a:off x="4208275" y="4289625"/>
              <a:ext cx="153600" cy="15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25" name="Google Shape;425;p39"/>
            <p:cNvSpPr txBox="1"/>
            <p:nvPr/>
          </p:nvSpPr>
          <p:spPr>
            <a:xfrm>
              <a:off x="4292175" y="4289625"/>
              <a:ext cx="5487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1200" b="1">
                  <a:solidFill>
                    <a:schemeClr val="tx1"/>
                  </a:solidFill>
                  <a:latin typeface="Bitter"/>
                  <a:ea typeface="Bitter"/>
                  <a:cs typeface="Bitter"/>
                  <a:sym typeface="Bitter"/>
                </a:rPr>
                <a:t>(1,1)</a:t>
              </a:r>
              <a:endParaRPr sz="1200" b="1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26" name="Google Shape;426;p39"/>
            <p:cNvSpPr txBox="1"/>
            <p:nvPr/>
          </p:nvSpPr>
          <p:spPr>
            <a:xfrm>
              <a:off x="6134475" y="1903500"/>
              <a:ext cx="5487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1200" b="1">
                  <a:solidFill>
                    <a:schemeClr val="tx1"/>
                  </a:solidFill>
                  <a:latin typeface="Bitter"/>
                  <a:ea typeface="Bitter"/>
                  <a:cs typeface="Bitter"/>
                  <a:sym typeface="Bitter"/>
                </a:rPr>
                <a:t>(6,8)</a:t>
              </a:r>
              <a:endParaRPr sz="1200" b="1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91550" y="3986975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591550" y="364015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944963" y="33005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5308350" y="29680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5670450" y="262655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5670450" y="2291025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0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Bresenham’s Algorithm Scenarios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438" name="Google Shape;438;p40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9" name="Google Shape;439;p40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29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440" name="Google Shape;440;p40"/>
          <p:cNvPicPr preferRelativeResize="0"/>
          <p:nvPr/>
        </p:nvPicPr>
        <p:blipFill rotWithShape="1">
          <a:blip r:embed="rId3">
            <a:alphaModFix amt="72000"/>
          </a:blip>
          <a:srcRect l="835" t="10365" r="855" b="658"/>
          <a:stretch/>
        </p:blipFill>
        <p:spPr>
          <a:xfrm>
            <a:off x="850275" y="1557600"/>
            <a:ext cx="2550225" cy="2757275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40"/>
          <p:cNvSpPr/>
          <p:nvPr/>
        </p:nvSpPr>
        <p:spPr>
          <a:xfrm>
            <a:off x="2698428" y="1777284"/>
            <a:ext cx="135900" cy="13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cxnSp>
        <p:nvCxnSpPr>
          <p:cNvPr id="442" name="Google Shape;442;p40"/>
          <p:cNvCxnSpPr>
            <a:endCxn id="441" idx="7"/>
          </p:cNvCxnSpPr>
          <p:nvPr/>
        </p:nvCxnSpPr>
        <p:spPr>
          <a:xfrm rot="10800000" flipH="1">
            <a:off x="1183926" y="1797449"/>
            <a:ext cx="1630500" cy="21921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3" name="Google Shape;443;p40"/>
          <p:cNvSpPr/>
          <p:nvPr/>
        </p:nvSpPr>
        <p:spPr>
          <a:xfrm>
            <a:off x="1109663" y="3939672"/>
            <a:ext cx="135900" cy="13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444" name="Google Shape;444;p40"/>
          <p:cNvSpPr txBox="1"/>
          <p:nvPr/>
        </p:nvSpPr>
        <p:spPr>
          <a:xfrm>
            <a:off x="1183919" y="3939672"/>
            <a:ext cx="485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(1,1)</a:t>
            </a:r>
            <a:endParaRPr sz="1200" b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45" name="Google Shape;445;p40"/>
          <p:cNvSpPr txBox="1"/>
          <p:nvPr/>
        </p:nvSpPr>
        <p:spPr>
          <a:xfrm>
            <a:off x="2814448" y="1777275"/>
            <a:ext cx="548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(6,8)</a:t>
            </a:r>
            <a:endParaRPr sz="1200" b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46" name="Google Shape;446;p40"/>
          <p:cNvSpPr/>
          <p:nvPr/>
        </p:nvSpPr>
        <p:spPr>
          <a:xfrm>
            <a:off x="1448883" y="3665400"/>
            <a:ext cx="84300" cy="86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447" name="Google Shape;447;p40"/>
          <p:cNvSpPr/>
          <p:nvPr/>
        </p:nvSpPr>
        <p:spPr>
          <a:xfrm>
            <a:off x="1448883" y="3351095"/>
            <a:ext cx="84300" cy="86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448" name="Google Shape;448;p40"/>
          <p:cNvSpPr/>
          <p:nvPr/>
        </p:nvSpPr>
        <p:spPr>
          <a:xfrm>
            <a:off x="1761673" y="3043293"/>
            <a:ext cx="84300" cy="86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449" name="Google Shape;449;p40"/>
          <p:cNvSpPr/>
          <p:nvPr/>
        </p:nvSpPr>
        <p:spPr>
          <a:xfrm>
            <a:off x="2083292" y="2741970"/>
            <a:ext cx="84300" cy="86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450" name="Google Shape;450;p40"/>
          <p:cNvSpPr/>
          <p:nvPr/>
        </p:nvSpPr>
        <p:spPr>
          <a:xfrm>
            <a:off x="2403771" y="2432536"/>
            <a:ext cx="84300" cy="86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451" name="Google Shape;451;p40"/>
          <p:cNvSpPr/>
          <p:nvPr/>
        </p:nvSpPr>
        <p:spPr>
          <a:xfrm>
            <a:off x="2403771" y="2128472"/>
            <a:ext cx="84300" cy="86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grpSp>
        <p:nvGrpSpPr>
          <p:cNvPr id="452" name="Google Shape;452;p40"/>
          <p:cNvGrpSpPr/>
          <p:nvPr/>
        </p:nvGrpSpPr>
        <p:grpSpPr>
          <a:xfrm>
            <a:off x="5016938" y="2070878"/>
            <a:ext cx="2779995" cy="2259287"/>
            <a:chOff x="3849050" y="2051825"/>
            <a:chExt cx="3058300" cy="2545675"/>
          </a:xfrm>
        </p:grpSpPr>
        <p:pic>
          <p:nvPicPr>
            <p:cNvPr id="453" name="Google Shape;453;p40"/>
            <p:cNvPicPr preferRelativeResize="0"/>
            <p:nvPr/>
          </p:nvPicPr>
          <p:blipFill rotWithShape="1">
            <a:blip r:embed="rId4">
              <a:alphaModFix amt="69000"/>
            </a:blip>
            <a:srcRect l="2831" t="3857" r="3085" b="3188"/>
            <a:stretch/>
          </p:blipFill>
          <p:spPr>
            <a:xfrm>
              <a:off x="3849050" y="2051825"/>
              <a:ext cx="3058300" cy="2545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4" name="Google Shape;454;p40"/>
            <p:cNvSpPr/>
            <p:nvPr/>
          </p:nvSpPr>
          <p:spPr>
            <a:xfrm>
              <a:off x="6511200" y="2344900"/>
              <a:ext cx="153600" cy="15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cxnSp>
          <p:nvCxnSpPr>
            <p:cNvPr id="455" name="Google Shape;455;p40"/>
            <p:cNvCxnSpPr>
              <a:stCxn id="456" idx="3"/>
            </p:cNvCxnSpPr>
            <p:nvPr/>
          </p:nvCxnSpPr>
          <p:spPr>
            <a:xfrm rot="10800000" flipH="1">
              <a:off x="4139269" y="2417069"/>
              <a:ext cx="2449500" cy="18771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6" name="Google Shape;456;p40"/>
            <p:cNvSpPr/>
            <p:nvPr/>
          </p:nvSpPr>
          <p:spPr>
            <a:xfrm>
              <a:off x="4116775" y="4164600"/>
              <a:ext cx="153600" cy="15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57" name="Google Shape;457;p40"/>
            <p:cNvSpPr txBox="1"/>
            <p:nvPr/>
          </p:nvSpPr>
          <p:spPr>
            <a:xfrm>
              <a:off x="4256425" y="4203900"/>
              <a:ext cx="5487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1200" b="1">
                  <a:solidFill>
                    <a:schemeClr val="tx1"/>
                  </a:solidFill>
                  <a:latin typeface="Bitter"/>
                  <a:ea typeface="Bitter"/>
                  <a:cs typeface="Bitter"/>
                  <a:sym typeface="Bitter"/>
                </a:rPr>
                <a:t>(1,1)</a:t>
              </a:r>
              <a:endParaRPr sz="1200" b="1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58" name="Google Shape;458;p40"/>
            <p:cNvSpPr txBox="1"/>
            <p:nvPr/>
          </p:nvSpPr>
          <p:spPr>
            <a:xfrm>
              <a:off x="6358650" y="2446050"/>
              <a:ext cx="5487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1200" b="1">
                  <a:solidFill>
                    <a:schemeClr val="tx1"/>
                  </a:solidFill>
                  <a:latin typeface="Bitter"/>
                  <a:ea typeface="Bitter"/>
                  <a:cs typeface="Bitter"/>
                  <a:sym typeface="Bitter"/>
                </a:rPr>
                <a:t>(8,6)</a:t>
              </a:r>
              <a:endParaRPr sz="1200" b="1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59" name="Google Shape;459;p40"/>
            <p:cNvSpPr/>
            <p:nvPr/>
          </p:nvSpPr>
          <p:spPr>
            <a:xfrm>
              <a:off x="4483225" y="38409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60" name="Google Shape;460;p40"/>
            <p:cNvSpPr/>
            <p:nvPr/>
          </p:nvSpPr>
          <p:spPr>
            <a:xfrm>
              <a:off x="4842175" y="38409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61" name="Google Shape;461;p40"/>
            <p:cNvSpPr/>
            <p:nvPr/>
          </p:nvSpPr>
          <p:spPr>
            <a:xfrm>
              <a:off x="5184888" y="3456725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5521525" y="3089825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63" name="Google Shape;463;p40"/>
            <p:cNvSpPr/>
            <p:nvPr/>
          </p:nvSpPr>
          <p:spPr>
            <a:xfrm>
              <a:off x="5851450" y="27394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64" name="Google Shape;464;p40"/>
            <p:cNvSpPr/>
            <p:nvPr/>
          </p:nvSpPr>
          <p:spPr>
            <a:xfrm>
              <a:off x="6202975" y="27394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465" name="Google Shape;465;p40"/>
          <p:cNvSpPr txBox="1"/>
          <p:nvPr/>
        </p:nvSpPr>
        <p:spPr>
          <a:xfrm>
            <a:off x="443925" y="4439225"/>
            <a:ext cx="381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 &gt; 1, want to increment by y and compare x values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6" name="Google Shape;466;p40"/>
          <p:cNvSpPr txBox="1"/>
          <p:nvPr/>
        </p:nvSpPr>
        <p:spPr>
          <a:xfrm>
            <a:off x="4572000" y="4439225"/>
            <a:ext cx="381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 &lt; 1, want to increment by x and compare y values</a:t>
            </a:r>
            <a:endParaRPr sz="12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7" name="Google Shape;467;p40"/>
          <p:cNvSpPr txBox="1"/>
          <p:nvPr/>
        </p:nvSpPr>
        <p:spPr>
          <a:xfrm>
            <a:off x="3744550" y="1354650"/>
            <a:ext cx="49920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In general, the x or y direction with the greater change is used as the increment by 1 direction.</a:t>
            </a:r>
            <a:endParaRPr sz="15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Probability Basics</a:t>
            </a:r>
            <a:endParaRPr i="1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66" name="Google Shape;66;p14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3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16725" y="1601825"/>
            <a:ext cx="79734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Sample Space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Probability Measure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Probability Space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1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Bresenham’s Algorithm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473" name="Google Shape;473;p41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4" name="Google Shape;474;p41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30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75" name="Google Shape;475;p41"/>
          <p:cNvSpPr txBox="1">
            <a:spLocks noGrp="1"/>
          </p:cNvSpPr>
          <p:nvPr>
            <p:ph type="body" idx="1"/>
          </p:nvPr>
        </p:nvSpPr>
        <p:spPr>
          <a:xfrm>
            <a:off x="3806825" y="1347725"/>
            <a:ext cx="4862100" cy="3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Algorithm Bresenham (x1, y1, x2, y2) {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x = x1; y = y1;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dx = x2 - x1; dy = y2 - y1;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p = 2*dx - 2*dy			</a:t>
            </a:r>
            <a:r>
              <a:rPr lang="en" sz="11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// indicates the closer y value</a:t>
            </a:r>
            <a:br>
              <a:rPr lang="en" sz="11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while ( x &lt; x2) {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	add (x,y) to pixel_list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	x++;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	if ( p&lt;0 )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		p = p + 2*dy;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	else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		p = p + 2*dy - 2*dx;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		y++;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}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}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	</a:t>
            </a:r>
            <a:endParaRPr sz="16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76" name="Google Shape;476;p41"/>
          <p:cNvSpPr txBox="1"/>
          <p:nvPr/>
        </p:nvSpPr>
        <p:spPr>
          <a:xfrm>
            <a:off x="1269497" y="4135009"/>
            <a:ext cx="1901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Bresenham (1,1,8,6)</a:t>
            </a:r>
            <a:endParaRPr sz="1500" u="none" strike="noStrike" cap="none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477" name="Google Shape;477;p41"/>
          <p:cNvGrpSpPr/>
          <p:nvPr/>
        </p:nvGrpSpPr>
        <p:grpSpPr>
          <a:xfrm>
            <a:off x="830200" y="1930028"/>
            <a:ext cx="2779995" cy="2259287"/>
            <a:chOff x="3849050" y="2051825"/>
            <a:chExt cx="3058300" cy="2545675"/>
          </a:xfrm>
        </p:grpSpPr>
        <p:pic>
          <p:nvPicPr>
            <p:cNvPr id="478" name="Google Shape;478;p41"/>
            <p:cNvPicPr preferRelativeResize="0"/>
            <p:nvPr/>
          </p:nvPicPr>
          <p:blipFill rotWithShape="1">
            <a:blip r:embed="rId3">
              <a:alphaModFix amt="69000"/>
            </a:blip>
            <a:srcRect l="2831" t="3857" r="3085" b="3188"/>
            <a:stretch/>
          </p:blipFill>
          <p:spPr>
            <a:xfrm>
              <a:off x="3849050" y="2051825"/>
              <a:ext cx="3058300" cy="2545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9" name="Google Shape;479;p41"/>
            <p:cNvSpPr/>
            <p:nvPr/>
          </p:nvSpPr>
          <p:spPr>
            <a:xfrm>
              <a:off x="6511200" y="2344900"/>
              <a:ext cx="153600" cy="15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cxnSp>
          <p:nvCxnSpPr>
            <p:cNvPr id="480" name="Google Shape;480;p41"/>
            <p:cNvCxnSpPr>
              <a:stCxn id="481" idx="3"/>
            </p:cNvCxnSpPr>
            <p:nvPr/>
          </p:nvCxnSpPr>
          <p:spPr>
            <a:xfrm rot="10800000" flipH="1">
              <a:off x="4139269" y="2417069"/>
              <a:ext cx="2449500" cy="18771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1" name="Google Shape;481;p41"/>
            <p:cNvSpPr/>
            <p:nvPr/>
          </p:nvSpPr>
          <p:spPr>
            <a:xfrm>
              <a:off x="4116775" y="4164600"/>
              <a:ext cx="153600" cy="15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82" name="Google Shape;482;p41"/>
            <p:cNvSpPr txBox="1"/>
            <p:nvPr/>
          </p:nvSpPr>
          <p:spPr>
            <a:xfrm>
              <a:off x="4256425" y="4203900"/>
              <a:ext cx="5487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1200" b="1">
                  <a:solidFill>
                    <a:schemeClr val="tx1"/>
                  </a:solidFill>
                  <a:latin typeface="Bitter"/>
                  <a:ea typeface="Bitter"/>
                  <a:cs typeface="Bitter"/>
                  <a:sym typeface="Bitter"/>
                </a:rPr>
                <a:t>(1,1)</a:t>
              </a:r>
              <a:endParaRPr sz="1200" b="1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83" name="Google Shape;483;p41"/>
            <p:cNvSpPr txBox="1"/>
            <p:nvPr/>
          </p:nvSpPr>
          <p:spPr>
            <a:xfrm>
              <a:off x="6358650" y="2446050"/>
              <a:ext cx="5487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1200" b="1">
                  <a:solidFill>
                    <a:schemeClr val="tx1"/>
                  </a:solidFill>
                  <a:latin typeface="Bitter"/>
                  <a:ea typeface="Bitter"/>
                  <a:cs typeface="Bitter"/>
                  <a:sym typeface="Bitter"/>
                </a:rPr>
                <a:t>(8,6)</a:t>
              </a:r>
              <a:endParaRPr sz="1200" b="1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4483225" y="38409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85" name="Google Shape;485;p41"/>
            <p:cNvSpPr/>
            <p:nvPr/>
          </p:nvSpPr>
          <p:spPr>
            <a:xfrm>
              <a:off x="4842175" y="38409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86" name="Google Shape;486;p41"/>
            <p:cNvSpPr/>
            <p:nvPr/>
          </p:nvSpPr>
          <p:spPr>
            <a:xfrm>
              <a:off x="5184888" y="3456725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87" name="Google Shape;487;p41"/>
            <p:cNvSpPr/>
            <p:nvPr/>
          </p:nvSpPr>
          <p:spPr>
            <a:xfrm>
              <a:off x="5521525" y="3089825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88" name="Google Shape;488;p41"/>
            <p:cNvSpPr/>
            <p:nvPr/>
          </p:nvSpPr>
          <p:spPr>
            <a:xfrm>
              <a:off x="5851450" y="27394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89" name="Google Shape;489;p41"/>
            <p:cNvSpPr/>
            <p:nvPr/>
          </p:nvSpPr>
          <p:spPr>
            <a:xfrm>
              <a:off x="6202975" y="27394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2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Bresenham’s Algorithm Notes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495" name="Google Shape;495;p42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96" name="Google Shape;496;p42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31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97" name="Google Shape;497;p42"/>
          <p:cNvSpPr txBox="1">
            <a:spLocks noGrp="1"/>
          </p:cNvSpPr>
          <p:nvPr>
            <p:ph type="body" idx="1"/>
          </p:nvPr>
        </p:nvSpPr>
        <p:spPr>
          <a:xfrm>
            <a:off x="354575" y="1000066"/>
            <a:ext cx="7910100" cy="3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Where did the derivation of </a:t>
            </a:r>
            <a:r>
              <a:rPr lang="en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come from? </a:t>
            </a:r>
            <a:r>
              <a:rPr lang="en" u="sng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Remember we can find the closer value by plugging in y(x</a:t>
            </a:r>
            <a:r>
              <a:rPr lang="en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) and y(x</a:t>
            </a:r>
            <a:r>
              <a:rPr lang="en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+1) and pick the closer one found from y = mx+b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Derivation comes from manipulation of y=mx+b and m = y/x —&gt; why manipulate? To avoid using floats (calculation inaccuracies, more expensive operations)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How would you use Bresenham’s algorithm for vectors in different quadrants? 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E.g. positive dx and positive dy vs. negative dx and positive dy scenarios</a:t>
            </a:r>
            <a:endParaRPr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3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Occupancy Grid Mapping Pseudocode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503" name="Google Shape;503;p43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04" name="Google Shape;504;p43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32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505" name="Google Shape;50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75" y="1127666"/>
            <a:ext cx="8185449" cy="3275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5"/>
          <p:cNvSpPr txBox="1">
            <a:spLocks noGrp="1"/>
          </p:cNvSpPr>
          <p:nvPr>
            <p:ph type="title"/>
          </p:nvPr>
        </p:nvSpPr>
        <p:spPr>
          <a:xfrm>
            <a:off x="983175" y="1029300"/>
            <a:ext cx="6227100" cy="30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5100" dirty="0">
                <a:solidFill>
                  <a:schemeClr val="tx1"/>
                </a:solidFill>
                <a:latin typeface="Pridi Medium"/>
                <a:ea typeface="Pridi Medium"/>
                <a:cs typeface="Pridi Medium"/>
                <a:sym typeface="Pridi Medium"/>
              </a:rPr>
              <a:t>Occupancy Grid Mapping Examples</a:t>
            </a:r>
            <a:endParaRPr sz="2800" i="1" dirty="0">
              <a:solidFill>
                <a:schemeClr val="tx1"/>
              </a:solidFill>
              <a:latin typeface="Pridi Light"/>
              <a:ea typeface="Pridi Light"/>
              <a:cs typeface="Pridi Light"/>
              <a:sym typeface="Pridi Light"/>
            </a:endParaRPr>
          </a:p>
        </p:txBody>
      </p:sp>
      <p:sp>
        <p:nvSpPr>
          <p:cNvPr id="520" name="Google Shape;520;p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</a:rPr>
              <a:t>33</a:t>
            </a:fld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6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Occupancy Grid Map</a:t>
            </a:r>
            <a:endParaRPr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526" name="Google Shape;526;p46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7" name="Google Shape;527;p46"/>
          <p:cNvSpPr txBox="1"/>
          <p:nvPr/>
        </p:nvSpPr>
        <p:spPr>
          <a:xfrm>
            <a:off x="4954325" y="4310491"/>
            <a:ext cx="37146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Fig.2.2 Occupancy grid map from sample data</a:t>
            </a:r>
            <a:endParaRPr sz="1400" b="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28" name="Google Shape;528;p4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34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529" name="Google Shape;529;p46"/>
          <p:cNvGrpSpPr/>
          <p:nvPr/>
        </p:nvGrpSpPr>
        <p:grpSpPr>
          <a:xfrm>
            <a:off x="4829275" y="1511950"/>
            <a:ext cx="3918249" cy="2729850"/>
            <a:chOff x="4572000" y="1511950"/>
            <a:chExt cx="3918249" cy="2729850"/>
          </a:xfrm>
        </p:grpSpPr>
        <p:pic>
          <p:nvPicPr>
            <p:cNvPr id="530" name="Google Shape;530;p46"/>
            <p:cNvPicPr preferRelativeResize="0"/>
            <p:nvPr/>
          </p:nvPicPr>
          <p:blipFill rotWithShape="1">
            <a:blip r:embed="rId3">
              <a:alphaModFix/>
            </a:blip>
            <a:srcRect l="4791" t="6182" r="6484" b="2634"/>
            <a:stretch/>
          </p:blipFill>
          <p:spPr>
            <a:xfrm>
              <a:off x="4572000" y="1511950"/>
              <a:ext cx="3541426" cy="272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1" name="Google Shape;531;p46"/>
            <p:cNvPicPr preferRelativeResize="0"/>
            <p:nvPr/>
          </p:nvPicPr>
          <p:blipFill rotWithShape="1">
            <a:blip r:embed="rId4">
              <a:alphaModFix/>
            </a:blip>
            <a:srcRect l="77256" t="6563" r="10947" b="2403"/>
            <a:stretch/>
          </p:blipFill>
          <p:spPr>
            <a:xfrm>
              <a:off x="8019350" y="1511950"/>
              <a:ext cx="470899" cy="272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32" name="Google Shape;532;p46"/>
          <p:cNvPicPr preferRelativeResize="0"/>
          <p:nvPr/>
        </p:nvPicPr>
        <p:blipFill rotWithShape="1">
          <a:blip r:embed="rId5">
            <a:alphaModFix/>
          </a:blip>
          <a:srcRect r="-2019" b="28916"/>
          <a:stretch/>
        </p:blipFill>
        <p:spPr>
          <a:xfrm>
            <a:off x="670800" y="1511950"/>
            <a:ext cx="3918250" cy="2729850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46"/>
          <p:cNvSpPr txBox="1"/>
          <p:nvPr/>
        </p:nvSpPr>
        <p:spPr>
          <a:xfrm>
            <a:off x="549400" y="4241800"/>
            <a:ext cx="39651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Fig.2.1 Occupancy grid map </a:t>
            </a:r>
            <a:endParaRPr sz="1400" b="0" i="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47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Occupancy Grid Map Simulation</a:t>
            </a:r>
            <a:endParaRPr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539" name="Google Shape;539;p47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0" name="Google Shape;540;p47"/>
          <p:cNvSpPr txBox="1"/>
          <p:nvPr/>
        </p:nvSpPr>
        <p:spPr>
          <a:xfrm>
            <a:off x="4766075" y="4547350"/>
            <a:ext cx="35415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Fig.</a:t>
            </a:r>
            <a:r>
              <a:rPr lang="en" sz="14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2.4 </a:t>
            </a:r>
            <a:r>
              <a:rPr lang="en" sz="1400" b="0" i="0" u="none" strike="noStrike" cap="none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Log-odds map from example</a:t>
            </a:r>
            <a:endParaRPr sz="1400" b="0" i="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41" name="Google Shape;541;p47"/>
          <p:cNvSpPr txBox="1"/>
          <p:nvPr/>
        </p:nvSpPr>
        <p:spPr>
          <a:xfrm>
            <a:off x="207409" y="4364350"/>
            <a:ext cx="3541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Fig.2.3 Simulation Example</a:t>
            </a:r>
            <a:endParaRPr sz="1400" b="0" i="0" u="none" strike="noStrike" cap="none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42" name="Google Shape;542;p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35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543" name="Google Shape;543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438" y="1397675"/>
            <a:ext cx="3282731" cy="309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47"/>
          <p:cNvPicPr preferRelativeResize="0"/>
          <p:nvPr/>
        </p:nvPicPr>
        <p:blipFill rotWithShape="1">
          <a:blip r:embed="rId4">
            <a:alphaModFix/>
          </a:blip>
          <a:srcRect t="4297" r="8998"/>
          <a:stretch/>
        </p:blipFill>
        <p:spPr>
          <a:xfrm>
            <a:off x="4572000" y="1397700"/>
            <a:ext cx="3929650" cy="309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5" name="Google Shape;555;p49"/>
          <p:cNvPicPr preferRelativeResize="0"/>
          <p:nvPr/>
        </p:nvPicPr>
        <p:blipFill rotWithShape="1">
          <a:blip r:embed="rId3">
            <a:alphaModFix amt="72000"/>
          </a:blip>
          <a:srcRect l="835" t="10365" r="855" b="658"/>
          <a:stretch/>
        </p:blipFill>
        <p:spPr>
          <a:xfrm>
            <a:off x="3915200" y="1661086"/>
            <a:ext cx="2881425" cy="3042564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49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Bresenham’s Algorithm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557" name="Google Shape;557;p49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8" name="Google Shape;558;p49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36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559" name="Google Shape;559;p49"/>
          <p:cNvGrpSpPr/>
          <p:nvPr/>
        </p:nvGrpSpPr>
        <p:grpSpPr>
          <a:xfrm>
            <a:off x="669250" y="1660650"/>
            <a:ext cx="2881425" cy="3043000"/>
            <a:chOff x="669250" y="1660650"/>
            <a:chExt cx="2881425" cy="3043000"/>
          </a:xfrm>
        </p:grpSpPr>
        <p:pic>
          <p:nvPicPr>
            <p:cNvPr id="560" name="Google Shape;560;p49"/>
            <p:cNvPicPr preferRelativeResize="0"/>
            <p:nvPr/>
          </p:nvPicPr>
          <p:blipFill rotWithShape="1">
            <a:blip r:embed="rId4">
              <a:alphaModFix amt="69000"/>
            </a:blip>
            <a:srcRect l="2506" t="1851" r="1450" b="2206"/>
            <a:stretch/>
          </p:blipFill>
          <p:spPr>
            <a:xfrm>
              <a:off x="669250" y="1660650"/>
              <a:ext cx="2881425" cy="3043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1" name="Google Shape;561;p49"/>
            <p:cNvSpPr/>
            <p:nvPr/>
          </p:nvSpPr>
          <p:spPr>
            <a:xfrm>
              <a:off x="2757425" y="1903500"/>
              <a:ext cx="153600" cy="15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cxnSp>
          <p:nvCxnSpPr>
            <p:cNvPr id="562" name="Google Shape;562;p49"/>
            <p:cNvCxnSpPr>
              <a:endCxn id="561" idx="7"/>
            </p:cNvCxnSpPr>
            <p:nvPr/>
          </p:nvCxnSpPr>
          <p:spPr>
            <a:xfrm rot="10800000" flipH="1">
              <a:off x="1046231" y="1925731"/>
              <a:ext cx="1842300" cy="24189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63" name="Google Shape;563;p49"/>
            <p:cNvSpPr/>
            <p:nvPr/>
          </p:nvSpPr>
          <p:spPr>
            <a:xfrm>
              <a:off x="962325" y="4289625"/>
              <a:ext cx="153600" cy="15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64" name="Google Shape;564;p49"/>
            <p:cNvSpPr txBox="1"/>
            <p:nvPr/>
          </p:nvSpPr>
          <p:spPr>
            <a:xfrm>
              <a:off x="1046225" y="4289625"/>
              <a:ext cx="5487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1200" b="1">
                  <a:solidFill>
                    <a:schemeClr val="tx1"/>
                  </a:solidFill>
                  <a:latin typeface="Bitter"/>
                  <a:ea typeface="Bitter"/>
                  <a:cs typeface="Bitter"/>
                  <a:sym typeface="Bitter"/>
                </a:rPr>
                <a:t>(1,1)</a:t>
              </a:r>
              <a:endParaRPr sz="1200" b="1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565" name="Google Shape;565;p49"/>
            <p:cNvSpPr txBox="1"/>
            <p:nvPr/>
          </p:nvSpPr>
          <p:spPr>
            <a:xfrm>
              <a:off x="2888525" y="1903500"/>
              <a:ext cx="5487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1200" b="1">
                  <a:solidFill>
                    <a:schemeClr val="tx1"/>
                  </a:solidFill>
                  <a:latin typeface="Bitter"/>
                  <a:ea typeface="Bitter"/>
                  <a:cs typeface="Bitter"/>
                  <a:sym typeface="Bitter"/>
                </a:rPr>
                <a:t>(6,8)</a:t>
              </a:r>
              <a:endParaRPr sz="1200" b="1" u="none" strike="noStrike" cap="none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566" name="Google Shape;566;p49"/>
            <p:cNvSpPr/>
            <p:nvPr/>
          </p:nvSpPr>
          <p:spPr>
            <a:xfrm>
              <a:off x="1345600" y="3986975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67" name="Google Shape;567;p49"/>
            <p:cNvSpPr/>
            <p:nvPr/>
          </p:nvSpPr>
          <p:spPr>
            <a:xfrm>
              <a:off x="1345600" y="364015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68" name="Google Shape;568;p49"/>
            <p:cNvSpPr/>
            <p:nvPr/>
          </p:nvSpPr>
          <p:spPr>
            <a:xfrm>
              <a:off x="1699013" y="33005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69" name="Google Shape;569;p49"/>
            <p:cNvSpPr/>
            <p:nvPr/>
          </p:nvSpPr>
          <p:spPr>
            <a:xfrm>
              <a:off x="2062400" y="296800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70" name="Google Shape;570;p49"/>
            <p:cNvSpPr/>
            <p:nvPr/>
          </p:nvSpPr>
          <p:spPr>
            <a:xfrm>
              <a:off x="2424500" y="2626550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71" name="Google Shape;571;p49"/>
            <p:cNvSpPr/>
            <p:nvPr/>
          </p:nvSpPr>
          <p:spPr>
            <a:xfrm>
              <a:off x="2424500" y="2291025"/>
              <a:ext cx="95100" cy="95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572" name="Google Shape;572;p49"/>
          <p:cNvSpPr/>
          <p:nvPr/>
        </p:nvSpPr>
        <p:spPr>
          <a:xfrm>
            <a:off x="6003375" y="1903500"/>
            <a:ext cx="153600" cy="151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cxnSp>
        <p:nvCxnSpPr>
          <p:cNvPr id="573" name="Google Shape;573;p49"/>
          <p:cNvCxnSpPr>
            <a:endCxn id="572" idx="7"/>
          </p:cNvCxnSpPr>
          <p:nvPr/>
        </p:nvCxnSpPr>
        <p:spPr>
          <a:xfrm rot="10800000" flipH="1">
            <a:off x="4292181" y="1925731"/>
            <a:ext cx="1842300" cy="2418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4" name="Google Shape;574;p49"/>
          <p:cNvSpPr/>
          <p:nvPr/>
        </p:nvSpPr>
        <p:spPr>
          <a:xfrm>
            <a:off x="4208275" y="4289625"/>
            <a:ext cx="153600" cy="151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575" name="Google Shape;575;p49"/>
          <p:cNvSpPr txBox="1"/>
          <p:nvPr/>
        </p:nvSpPr>
        <p:spPr>
          <a:xfrm>
            <a:off x="4292175" y="428962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(1,1)</a:t>
            </a:r>
            <a:endParaRPr sz="1200" b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76" name="Google Shape;576;p49"/>
          <p:cNvSpPr txBox="1"/>
          <p:nvPr/>
        </p:nvSpPr>
        <p:spPr>
          <a:xfrm>
            <a:off x="6134475" y="190350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(6,8)</a:t>
            </a:r>
            <a:endParaRPr sz="1200" b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77" name="Google Shape;577;p49"/>
          <p:cNvSpPr/>
          <p:nvPr/>
        </p:nvSpPr>
        <p:spPr>
          <a:xfrm>
            <a:off x="4591550" y="3986975"/>
            <a:ext cx="95100" cy="9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578" name="Google Shape;578;p49"/>
          <p:cNvSpPr/>
          <p:nvPr/>
        </p:nvSpPr>
        <p:spPr>
          <a:xfrm>
            <a:off x="4591550" y="3640150"/>
            <a:ext cx="95100" cy="9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579" name="Google Shape;579;p49"/>
          <p:cNvSpPr/>
          <p:nvPr/>
        </p:nvSpPr>
        <p:spPr>
          <a:xfrm>
            <a:off x="4944963" y="3300500"/>
            <a:ext cx="95100" cy="9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580" name="Google Shape;580;p49"/>
          <p:cNvSpPr/>
          <p:nvPr/>
        </p:nvSpPr>
        <p:spPr>
          <a:xfrm>
            <a:off x="5308350" y="2968000"/>
            <a:ext cx="95100" cy="9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581" name="Google Shape;581;p49"/>
          <p:cNvSpPr/>
          <p:nvPr/>
        </p:nvSpPr>
        <p:spPr>
          <a:xfrm>
            <a:off x="5670450" y="2626550"/>
            <a:ext cx="95100" cy="9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582" name="Google Shape;582;p49"/>
          <p:cNvSpPr/>
          <p:nvPr/>
        </p:nvSpPr>
        <p:spPr>
          <a:xfrm>
            <a:off x="5670450" y="2291025"/>
            <a:ext cx="95100" cy="9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50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Sensor Model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588" name="Google Shape;588;p50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9" name="Google Shape;589;p50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37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90" name="Google Shape;590;p50"/>
          <p:cNvSpPr txBox="1"/>
          <p:nvPr/>
        </p:nvSpPr>
        <p:spPr>
          <a:xfrm>
            <a:off x="3164475" y="1486775"/>
            <a:ext cx="5053200" cy="7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Models allow us to connect our specific robot behaviors/attributes to the general algorithm.</a:t>
            </a:r>
            <a:endParaRPr sz="18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591" name="Google Shape;591;p50"/>
          <p:cNvGrpSpPr/>
          <p:nvPr/>
        </p:nvGrpSpPr>
        <p:grpSpPr>
          <a:xfrm>
            <a:off x="652975" y="1486775"/>
            <a:ext cx="1908725" cy="3284725"/>
            <a:chOff x="652975" y="1486775"/>
            <a:chExt cx="1908725" cy="3284725"/>
          </a:xfrm>
        </p:grpSpPr>
        <p:pic>
          <p:nvPicPr>
            <p:cNvPr id="592" name="Google Shape;592;p50"/>
            <p:cNvPicPr preferRelativeResize="0"/>
            <p:nvPr/>
          </p:nvPicPr>
          <p:blipFill rotWithShape="1">
            <a:blip r:embed="rId3">
              <a:alphaModFix/>
            </a:blip>
            <a:srcRect l="8935" t="5856" r="12479" b="5944"/>
            <a:stretch/>
          </p:blipFill>
          <p:spPr>
            <a:xfrm>
              <a:off x="652975" y="1486775"/>
              <a:ext cx="1908725" cy="32847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93" name="Google Shape;593;p50"/>
            <p:cNvCxnSpPr/>
            <p:nvPr/>
          </p:nvCxnSpPr>
          <p:spPr>
            <a:xfrm rot="10800000">
              <a:off x="1451550" y="1807100"/>
              <a:ext cx="356700" cy="26382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4" name="Google Shape;594;p50"/>
            <p:cNvCxnSpPr/>
            <p:nvPr/>
          </p:nvCxnSpPr>
          <p:spPr>
            <a:xfrm rot="10800000">
              <a:off x="1597275" y="1772200"/>
              <a:ext cx="216000" cy="26721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5" name="Google Shape;595;p50"/>
            <p:cNvCxnSpPr/>
            <p:nvPr/>
          </p:nvCxnSpPr>
          <p:spPr>
            <a:xfrm rot="10800000" flipH="1">
              <a:off x="1813275" y="1767175"/>
              <a:ext cx="311400" cy="26721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6" name="Google Shape;596;p50"/>
            <p:cNvCxnSpPr/>
            <p:nvPr/>
          </p:nvCxnSpPr>
          <p:spPr>
            <a:xfrm rot="10800000">
              <a:off x="1753125" y="1736875"/>
              <a:ext cx="70200" cy="27024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7" name="Google Shape;597;p50"/>
            <p:cNvCxnSpPr/>
            <p:nvPr/>
          </p:nvCxnSpPr>
          <p:spPr>
            <a:xfrm rot="10800000" flipH="1">
              <a:off x="1823325" y="1747000"/>
              <a:ext cx="115500" cy="26973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8" name="Google Shape;598;p50"/>
          <p:cNvSpPr txBox="1"/>
          <p:nvPr/>
        </p:nvSpPr>
        <p:spPr>
          <a:xfrm>
            <a:off x="3164475" y="3158775"/>
            <a:ext cx="5601000" cy="17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x</a:t>
            </a:r>
            <a:r>
              <a:rPr lang="en" sz="18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800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8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(robot positions) and </a:t>
            </a:r>
            <a:r>
              <a:rPr lang="en" sz="18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z</a:t>
            </a:r>
            <a:r>
              <a:rPr lang="en" sz="18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</a:t>
            </a:r>
            <a:r>
              <a:rPr lang="en" sz="18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8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(sensor measurements) used to update </a:t>
            </a:r>
            <a:r>
              <a:rPr lang="en" sz="1800" b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</a:t>
            </a:r>
            <a:r>
              <a:rPr lang="en" sz="1800" i="1" baseline="-250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lang="en" sz="1800" i="1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en" sz="18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(any grid cell).</a:t>
            </a:r>
            <a:endParaRPr sz="18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1" baseline="-250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Things that can affect chosen sensor model: type of sensor (e.g. LiDAR), sensor position on robot, etc.</a:t>
            </a:r>
            <a:endParaRPr sz="1800" dirty="0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599" name="Google Shape;599;p50"/>
          <p:cNvPicPr preferRelativeResize="0"/>
          <p:nvPr/>
        </p:nvPicPr>
        <p:blipFill rotWithShape="1">
          <a:blip r:embed="rId4">
            <a:alphaModFix/>
          </a:blip>
          <a:srcRect t="83493" r="18467"/>
          <a:stretch/>
        </p:blipFill>
        <p:spPr>
          <a:xfrm>
            <a:off x="3223028" y="2297250"/>
            <a:ext cx="3354119" cy="71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50"/>
          <p:cNvPicPr preferRelativeResize="0"/>
          <p:nvPr/>
        </p:nvPicPr>
        <p:blipFill rotWithShape="1">
          <a:blip r:embed="rId5">
            <a:alphaModFix/>
          </a:blip>
          <a:srcRect l="7969" t="8121" r="53827" b="59586"/>
          <a:stretch/>
        </p:blipFill>
        <p:spPr>
          <a:xfrm>
            <a:off x="4282446" y="493181"/>
            <a:ext cx="2294701" cy="993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Image"/>
          <p:cNvPicPr>
            <a:picLocks noGrp="1" noChangeAspect="1"/>
          </p:cNvPicPr>
          <p:nvPr>
            <p:ph type="pic" idx="2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226" name="Blue Notch Template"/>
          <p:cNvSpPr txBox="1">
            <a:spLocks noGrp="1"/>
          </p:cNvSpPr>
          <p:nvPr>
            <p:ph type="ctrTitle"/>
          </p:nvPr>
        </p:nvSpPr>
        <p:spPr>
          <a:xfrm>
            <a:off x="457200" y="1057275"/>
            <a:ext cx="8229600" cy="3371850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algn="ctr"/>
            <a:r>
              <a:rPr lang="en-US" sz="6000" dirty="0"/>
              <a:t>Thank you!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253584623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Conditional Probability &amp; Independence</a:t>
            </a:r>
            <a:endParaRPr i="1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74" name="Google Shape;74;p15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4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516725" y="1329250"/>
            <a:ext cx="7719600" cy="13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Conditional probability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itter"/>
              <a:buChar char="○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If we know Event B is true, what is the probability of Event A occurring?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r="16520" b="49929"/>
          <a:stretch/>
        </p:blipFill>
        <p:spPr>
          <a:xfrm>
            <a:off x="3251375" y="2563950"/>
            <a:ext cx="2250300" cy="59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l="1574" t="49542" b="6508"/>
          <a:stretch/>
        </p:blipFill>
        <p:spPr>
          <a:xfrm>
            <a:off x="3060125" y="3861025"/>
            <a:ext cx="2632800" cy="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516725" y="3158050"/>
            <a:ext cx="7719600" cy="6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Bayes Rule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0" name="Google Shape;80;p15"/>
          <p:cNvSpPr/>
          <p:nvPr/>
        </p:nvSpPr>
        <p:spPr>
          <a:xfrm rot="-5400000">
            <a:off x="3545673" y="4092475"/>
            <a:ext cx="67200" cy="786900"/>
          </a:xfrm>
          <a:prstGeom prst="leftBracket">
            <a:avLst>
              <a:gd name="adj" fmla="val 833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81" name="Google Shape;81;p15"/>
          <p:cNvSpPr/>
          <p:nvPr/>
        </p:nvSpPr>
        <p:spPr>
          <a:xfrm rot="-5400000" flipH="1">
            <a:off x="4669525" y="3468775"/>
            <a:ext cx="72000" cy="593700"/>
          </a:xfrm>
          <a:prstGeom prst="leftBracket">
            <a:avLst>
              <a:gd name="adj" fmla="val 833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098250" y="3336025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likelihood</a:t>
            </a:r>
            <a:endParaRPr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3101225" y="4542925"/>
            <a:ext cx="956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posterior</a:t>
            </a:r>
            <a:endParaRPr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4" name="Google Shape;84;p15"/>
          <p:cNvSpPr/>
          <p:nvPr/>
        </p:nvSpPr>
        <p:spPr>
          <a:xfrm rot="-5400000" flipH="1">
            <a:off x="5282750" y="3547975"/>
            <a:ext cx="72000" cy="435300"/>
          </a:xfrm>
          <a:prstGeom prst="leftBracket">
            <a:avLst>
              <a:gd name="adj" fmla="val 833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5002375" y="3336025"/>
            <a:ext cx="651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prior</a:t>
            </a:r>
            <a:endParaRPr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6" name="Google Shape;86;p15"/>
          <p:cNvSpPr txBox="1">
            <a:spLocks noGrp="1"/>
          </p:cNvSpPr>
          <p:nvPr>
            <p:ph type="body" idx="1"/>
          </p:nvPr>
        </p:nvSpPr>
        <p:spPr>
          <a:xfrm>
            <a:off x="6119300" y="3861025"/>
            <a:ext cx="19281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Assume P(B) &gt; 0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Bayes Rule</a:t>
            </a:r>
            <a:endParaRPr i="1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92" name="Google Shape;92;p16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3" name="Google Shape;93;p16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5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516725" y="1601825"/>
            <a:ext cx="79734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Joint PMF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Marginal PMF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Conditional PMF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Total Probability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 rotWithShape="1">
          <a:blip r:embed="rId3">
            <a:alphaModFix/>
          </a:blip>
          <a:srcRect l="7835" t="8828" r="54531" b="67084"/>
          <a:stretch/>
        </p:blipFill>
        <p:spPr>
          <a:xfrm>
            <a:off x="4502950" y="3238475"/>
            <a:ext cx="3441226" cy="12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Probability Basics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101" name="Google Shape;101;p17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17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6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516725" y="1601825"/>
            <a:ext cx="79734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Discrete Random Variable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Cumulative distribution function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itter"/>
              <a:buChar char="●"/>
            </a:pPr>
            <a:r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Probability distribution function/probability mass function</a:t>
            </a:r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Frames and Transformations</a:t>
            </a:r>
            <a:endParaRPr i="1" dirty="0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109" name="Google Shape;109;p18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7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111" name="Google Shape;111;p18"/>
          <p:cNvGrpSpPr/>
          <p:nvPr/>
        </p:nvGrpSpPr>
        <p:grpSpPr>
          <a:xfrm>
            <a:off x="889353" y="1625881"/>
            <a:ext cx="3075294" cy="2821579"/>
            <a:chOff x="584575" y="1457775"/>
            <a:chExt cx="3640263" cy="3423000"/>
          </a:xfrm>
        </p:grpSpPr>
        <p:pic>
          <p:nvPicPr>
            <p:cNvPr id="112" name="Google Shape;112;p18"/>
            <p:cNvPicPr preferRelativeResize="0"/>
            <p:nvPr/>
          </p:nvPicPr>
          <p:blipFill rotWithShape="1">
            <a:blip r:embed="rId3">
              <a:alphaModFix amt="71000"/>
            </a:blip>
            <a:srcRect l="1831" t="1794" r="1240" b="1707"/>
            <a:stretch/>
          </p:blipFill>
          <p:spPr>
            <a:xfrm>
              <a:off x="584575" y="1494150"/>
              <a:ext cx="3595024" cy="336862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3" name="Google Shape;113;p18"/>
            <p:cNvCxnSpPr/>
            <p:nvPr/>
          </p:nvCxnSpPr>
          <p:spPr>
            <a:xfrm rot="10800000">
              <a:off x="593625" y="1457775"/>
              <a:ext cx="0" cy="3405000"/>
            </a:xfrm>
            <a:prstGeom prst="straightConnector1">
              <a:avLst/>
            </a:prstGeom>
            <a:noFill/>
            <a:ln w="38100" cap="flat" cmpd="sng">
              <a:solidFill>
                <a:srgbClr val="E0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18"/>
            <p:cNvCxnSpPr/>
            <p:nvPr/>
          </p:nvCxnSpPr>
          <p:spPr>
            <a:xfrm>
              <a:off x="602638" y="4862775"/>
              <a:ext cx="3622200" cy="18000"/>
            </a:xfrm>
            <a:prstGeom prst="straightConnector1">
              <a:avLst/>
            </a:prstGeom>
            <a:noFill/>
            <a:ln w="38100" cap="flat" cmpd="sng">
              <a:solidFill>
                <a:srgbClr val="E0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18"/>
            <p:cNvSpPr/>
            <p:nvPr/>
          </p:nvSpPr>
          <p:spPr>
            <a:xfrm rot="3382971">
              <a:off x="1254894" y="3426448"/>
              <a:ext cx="392312" cy="618464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116" name="Google Shape;116;p18"/>
          <p:cNvSpPr/>
          <p:nvPr/>
        </p:nvSpPr>
        <p:spPr>
          <a:xfrm>
            <a:off x="836650" y="4334500"/>
            <a:ext cx="153600" cy="151800"/>
          </a:xfrm>
          <a:prstGeom prst="ellipse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4801500" y="4351975"/>
            <a:ext cx="153600" cy="151800"/>
          </a:xfrm>
          <a:prstGeom prst="ellipse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1142250" y="4486300"/>
            <a:ext cx="2569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Red - global frame</a:t>
            </a:r>
            <a:endParaRPr sz="150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5303300" y="4486300"/>
            <a:ext cx="2569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Yellow - robot frame</a:t>
            </a:r>
            <a:endParaRPr sz="150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120" name="Google Shape;120;p18"/>
          <p:cNvGrpSpPr/>
          <p:nvPr/>
        </p:nvGrpSpPr>
        <p:grpSpPr>
          <a:xfrm>
            <a:off x="4871717" y="1334033"/>
            <a:ext cx="3432666" cy="3106076"/>
            <a:chOff x="4871717" y="1334033"/>
            <a:chExt cx="3432666" cy="3106076"/>
          </a:xfrm>
        </p:grpSpPr>
        <p:cxnSp>
          <p:nvCxnSpPr>
            <p:cNvPr id="121" name="Google Shape;121;p18"/>
            <p:cNvCxnSpPr/>
            <p:nvPr/>
          </p:nvCxnSpPr>
          <p:spPr>
            <a:xfrm>
              <a:off x="4887975" y="4425302"/>
              <a:ext cx="3260342" cy="14807"/>
            </a:xfrm>
            <a:prstGeom prst="straightConnector1">
              <a:avLst/>
            </a:prstGeom>
            <a:noFill/>
            <a:ln w="38100" cap="flat" cmpd="sng">
              <a:solidFill>
                <a:srgbClr val="E0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122" name="Google Shape;122;p18"/>
            <p:cNvPicPr preferRelativeResize="0"/>
            <p:nvPr/>
          </p:nvPicPr>
          <p:blipFill rotWithShape="1">
            <a:blip r:embed="rId3">
              <a:alphaModFix amt="50000"/>
            </a:blip>
            <a:srcRect l="1831" t="1794" r="1240" b="1707"/>
            <a:stretch/>
          </p:blipFill>
          <p:spPr>
            <a:xfrm>
              <a:off x="4871717" y="1654271"/>
              <a:ext cx="3235881" cy="277103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23" name="Google Shape;123;p18"/>
            <p:cNvCxnSpPr/>
            <p:nvPr/>
          </p:nvCxnSpPr>
          <p:spPr>
            <a:xfrm rot="10800000">
              <a:off x="4879863" y="1624349"/>
              <a:ext cx="0" cy="2800953"/>
            </a:xfrm>
            <a:prstGeom prst="straightConnector1">
              <a:avLst/>
            </a:prstGeom>
            <a:noFill/>
            <a:ln w="38100" cap="flat" cmpd="sng">
              <a:solidFill>
                <a:srgbClr val="E0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4" name="Google Shape;124;p18"/>
            <p:cNvSpPr/>
            <p:nvPr/>
          </p:nvSpPr>
          <p:spPr>
            <a:xfrm rot="3237923">
              <a:off x="5461073" y="3234334"/>
              <a:ext cx="332331" cy="542447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pic>
          <p:nvPicPr>
            <p:cNvPr id="125" name="Google Shape;125;p18"/>
            <p:cNvPicPr preferRelativeResize="0"/>
            <p:nvPr/>
          </p:nvPicPr>
          <p:blipFill rotWithShape="1">
            <a:blip r:embed="rId3">
              <a:alphaModFix amt="63000"/>
            </a:blip>
            <a:srcRect l="16950" t="31114" r="8445" b="1712"/>
            <a:stretch/>
          </p:blipFill>
          <p:spPr>
            <a:xfrm rot="3215873">
              <a:off x="5560477" y="1789086"/>
              <a:ext cx="2345517" cy="2055613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26" name="Google Shape;126;p18"/>
            <p:cNvCxnSpPr>
              <a:stCxn id="124" idx="0"/>
            </p:cNvCxnSpPr>
            <p:nvPr/>
          </p:nvCxnSpPr>
          <p:spPr>
            <a:xfrm rot="10800000" flipH="1">
              <a:off x="5859059" y="2190269"/>
              <a:ext cx="1901700" cy="11745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7" name="Google Shape;127;p18"/>
            <p:cNvCxnSpPr>
              <a:stCxn id="125" idx="2"/>
            </p:cNvCxnSpPr>
            <p:nvPr/>
          </p:nvCxnSpPr>
          <p:spPr>
            <a:xfrm>
              <a:off x="5858061" y="3355832"/>
              <a:ext cx="708600" cy="9258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128" name="Google Shape;128;p18"/>
          <p:cNvSpPr txBox="1"/>
          <p:nvPr/>
        </p:nvSpPr>
        <p:spPr>
          <a:xfrm>
            <a:off x="287950" y="42310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(0,0)</a:t>
            </a:r>
            <a:endParaRPr sz="1200" b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5784225" y="3296925"/>
            <a:ext cx="153600" cy="151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5350475" y="305512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(0,0)</a:t>
            </a:r>
            <a:endParaRPr sz="1200" b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4801500" y="4351975"/>
            <a:ext cx="153600" cy="151800"/>
          </a:xfrm>
          <a:prstGeom prst="ellipse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516725" y="292625"/>
            <a:ext cx="7585800" cy="10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tx1"/>
                </a:solidFill>
                <a:latin typeface="Pridi"/>
                <a:ea typeface="Pridi"/>
                <a:cs typeface="Pridi"/>
                <a:sym typeface="Pridi"/>
              </a:rPr>
              <a:t>Frames and Transformations</a:t>
            </a:r>
            <a:endParaRPr i="1">
              <a:solidFill>
                <a:schemeClr val="tx1"/>
              </a:solidFill>
              <a:latin typeface="Pridi"/>
              <a:ea typeface="Pridi"/>
              <a:cs typeface="Pridi"/>
              <a:sym typeface="Pridi"/>
            </a:endParaRPr>
          </a:p>
        </p:txBody>
      </p:sp>
      <p:cxnSp>
        <p:nvCxnSpPr>
          <p:cNvPr id="137" name="Google Shape;137;p19"/>
          <p:cNvCxnSpPr/>
          <p:nvPr/>
        </p:nvCxnSpPr>
        <p:spPr>
          <a:xfrm rot="10800000" flipH="1">
            <a:off x="516725" y="1251350"/>
            <a:ext cx="8152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19"/>
          <p:cNvSpPr txBox="1">
            <a:spLocks noGrp="1"/>
          </p:cNvSpPr>
          <p:nvPr>
            <p:ph type="sldNum" idx="12"/>
          </p:nvPr>
        </p:nvSpPr>
        <p:spPr>
          <a:xfrm>
            <a:off x="8490250" y="45286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8</a:t>
            </a:fld>
            <a:endParaRPr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139" name="Google Shape;139;p19"/>
          <p:cNvGrpSpPr/>
          <p:nvPr/>
        </p:nvGrpSpPr>
        <p:grpSpPr>
          <a:xfrm>
            <a:off x="663350" y="1531508"/>
            <a:ext cx="3502883" cy="3169742"/>
            <a:chOff x="4801500" y="1334033"/>
            <a:chExt cx="3502883" cy="3169742"/>
          </a:xfrm>
        </p:grpSpPr>
        <p:pic>
          <p:nvPicPr>
            <p:cNvPr id="140" name="Google Shape;140;p19"/>
            <p:cNvPicPr preferRelativeResize="0"/>
            <p:nvPr/>
          </p:nvPicPr>
          <p:blipFill rotWithShape="1">
            <a:blip r:embed="rId3">
              <a:alphaModFix amt="50000"/>
            </a:blip>
            <a:srcRect l="1831" t="1794" r="1240" b="1707"/>
            <a:stretch/>
          </p:blipFill>
          <p:spPr>
            <a:xfrm>
              <a:off x="4871717" y="1654271"/>
              <a:ext cx="3235881" cy="277103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1" name="Google Shape;141;p19"/>
            <p:cNvCxnSpPr/>
            <p:nvPr/>
          </p:nvCxnSpPr>
          <p:spPr>
            <a:xfrm rot="10800000">
              <a:off x="4879863" y="1624349"/>
              <a:ext cx="0" cy="2800953"/>
            </a:xfrm>
            <a:prstGeom prst="straightConnector1">
              <a:avLst/>
            </a:prstGeom>
            <a:noFill/>
            <a:ln w="38100" cap="flat" cmpd="sng">
              <a:solidFill>
                <a:srgbClr val="E0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2" name="Google Shape;142;p19"/>
            <p:cNvCxnSpPr/>
            <p:nvPr/>
          </p:nvCxnSpPr>
          <p:spPr>
            <a:xfrm>
              <a:off x="4887975" y="4425302"/>
              <a:ext cx="3260342" cy="14807"/>
            </a:xfrm>
            <a:prstGeom prst="straightConnector1">
              <a:avLst/>
            </a:prstGeom>
            <a:noFill/>
            <a:ln w="38100" cap="flat" cmpd="sng">
              <a:solidFill>
                <a:srgbClr val="E0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3" name="Google Shape;143;p19"/>
            <p:cNvSpPr/>
            <p:nvPr/>
          </p:nvSpPr>
          <p:spPr>
            <a:xfrm>
              <a:off x="4801500" y="4351975"/>
              <a:ext cx="153600" cy="151800"/>
            </a:xfrm>
            <a:prstGeom prst="ellipse">
              <a:avLst/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grpSp>
          <p:nvGrpSpPr>
            <p:cNvPr id="144" name="Google Shape;144;p19"/>
            <p:cNvGrpSpPr/>
            <p:nvPr/>
          </p:nvGrpSpPr>
          <p:grpSpPr>
            <a:xfrm>
              <a:off x="5162089" y="1334033"/>
              <a:ext cx="3142293" cy="3098799"/>
              <a:chOff x="5162089" y="1334033"/>
              <a:chExt cx="3142293" cy="3098799"/>
            </a:xfrm>
          </p:grpSpPr>
          <p:sp>
            <p:nvSpPr>
              <p:cNvPr id="145" name="Google Shape;145;p19"/>
              <p:cNvSpPr/>
              <p:nvPr/>
            </p:nvSpPr>
            <p:spPr>
              <a:xfrm rot="3237923">
                <a:off x="5461073" y="3234334"/>
                <a:ext cx="332331" cy="542447"/>
              </a:xfrm>
              <a:prstGeom prst="triangle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1"/>
                  </a:solidFill>
                </a:endParaRPr>
              </a:p>
            </p:txBody>
          </p:sp>
          <p:pic>
            <p:nvPicPr>
              <p:cNvPr id="146" name="Google Shape;146;p19"/>
              <p:cNvPicPr preferRelativeResize="0"/>
              <p:nvPr/>
            </p:nvPicPr>
            <p:blipFill rotWithShape="1">
              <a:blip r:embed="rId3">
                <a:alphaModFix amt="63000"/>
              </a:blip>
              <a:srcRect l="16950" t="31114" r="8445" b="1712"/>
              <a:stretch/>
            </p:blipFill>
            <p:spPr>
              <a:xfrm rot="3215873">
                <a:off x="5560477" y="1789086"/>
                <a:ext cx="2345517" cy="2055613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147" name="Google Shape;147;p19"/>
              <p:cNvCxnSpPr>
                <a:stCxn id="145" idx="0"/>
              </p:cNvCxnSpPr>
              <p:nvPr/>
            </p:nvCxnSpPr>
            <p:spPr>
              <a:xfrm rot="10800000" flipH="1">
                <a:off x="5859059" y="2001569"/>
                <a:ext cx="2232900" cy="13632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148" name="Google Shape;148;p19"/>
              <p:cNvCxnSpPr>
                <a:stCxn id="146" idx="2"/>
              </p:cNvCxnSpPr>
              <p:nvPr/>
            </p:nvCxnSpPr>
            <p:spPr>
              <a:xfrm>
                <a:off x="5858061" y="3355832"/>
                <a:ext cx="810000" cy="10770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49" name="Google Shape;149;p19"/>
              <p:cNvSpPr/>
              <p:nvPr/>
            </p:nvSpPr>
            <p:spPr>
              <a:xfrm>
                <a:off x="5784225" y="3296925"/>
                <a:ext cx="153600" cy="151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1"/>
                  </a:solidFill>
                </a:endParaRPr>
              </a:p>
            </p:txBody>
          </p:sp>
        </p:grpSp>
      </p:grpSp>
      <p:cxnSp>
        <p:nvCxnSpPr>
          <p:cNvPr id="150" name="Google Shape;150;p19"/>
          <p:cNvCxnSpPr>
            <a:stCxn id="143" idx="3"/>
            <a:endCxn id="149" idx="7"/>
          </p:cNvCxnSpPr>
          <p:nvPr/>
        </p:nvCxnSpPr>
        <p:spPr>
          <a:xfrm rot="10800000" flipH="1">
            <a:off x="685844" y="3516519"/>
            <a:ext cx="1091400" cy="1162500"/>
          </a:xfrm>
          <a:prstGeom prst="straightConnector1">
            <a:avLst/>
          </a:prstGeom>
          <a:noFill/>
          <a:ln w="38100" cap="flat" cmpd="sng">
            <a:solidFill>
              <a:srgbClr val="6FD64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1" name="Google Shape;151;p19"/>
          <p:cNvCxnSpPr/>
          <p:nvPr/>
        </p:nvCxnSpPr>
        <p:spPr>
          <a:xfrm rot="10800000" flipH="1">
            <a:off x="1731850" y="3554625"/>
            <a:ext cx="2393400" cy="10800"/>
          </a:xfrm>
          <a:prstGeom prst="straightConnector1">
            <a:avLst/>
          </a:prstGeom>
          <a:noFill/>
          <a:ln w="28575" cap="flat" cmpd="sng">
            <a:solidFill>
              <a:srgbClr val="00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52" name="Google Shape;152;p19"/>
          <p:cNvSpPr/>
          <p:nvPr/>
        </p:nvSpPr>
        <p:spPr>
          <a:xfrm rot="4581254">
            <a:off x="1735736" y="3176323"/>
            <a:ext cx="1078338" cy="1106204"/>
          </a:xfrm>
          <a:prstGeom prst="arc">
            <a:avLst>
              <a:gd name="adj1" fmla="val 16200000"/>
              <a:gd name="adj2" fmla="val 654534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53" name="Google Shape;153;p19"/>
          <p:cNvSpPr/>
          <p:nvPr/>
        </p:nvSpPr>
        <p:spPr>
          <a:xfrm rot="300864">
            <a:off x="2303009" y="4120126"/>
            <a:ext cx="233393" cy="161716"/>
          </a:xfrm>
          <a:prstGeom prst="triangle">
            <a:avLst>
              <a:gd name="adj" fmla="val 7307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54" name="Google Shape;154;p19"/>
          <p:cNvSpPr txBox="1"/>
          <p:nvPr/>
        </p:nvSpPr>
        <p:spPr>
          <a:xfrm>
            <a:off x="1136075" y="4110225"/>
            <a:ext cx="753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Vector &lt;a,b&gt;</a:t>
            </a:r>
            <a:endParaRPr sz="1200" b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2738325" y="4110225"/>
            <a:ext cx="794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200" b="1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Angle θ</a:t>
            </a:r>
            <a:endParaRPr sz="1200" b="1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56" name="Google Shape;15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0813" y="2633192"/>
            <a:ext cx="4054975" cy="96637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/>
          <p:nvPr/>
        </p:nvSpPr>
        <p:spPr>
          <a:xfrm>
            <a:off x="7913225" y="2746800"/>
            <a:ext cx="386100" cy="718200"/>
          </a:xfrm>
          <a:prstGeom prst="rect">
            <a:avLst/>
          </a:prstGeom>
          <a:solidFill>
            <a:srgbClr val="6FD641">
              <a:alpha val="45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5273950" y="2757275"/>
            <a:ext cx="2010900" cy="718200"/>
          </a:xfrm>
          <a:prstGeom prst="rect">
            <a:avLst/>
          </a:prstGeom>
          <a:solidFill>
            <a:srgbClr val="64FFDA">
              <a:alpha val="38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59" name="Google Shape;159;p19"/>
          <p:cNvSpPr/>
          <p:nvPr/>
        </p:nvSpPr>
        <p:spPr>
          <a:xfrm>
            <a:off x="7284850" y="2757275"/>
            <a:ext cx="386100" cy="718200"/>
          </a:xfrm>
          <a:prstGeom prst="rect">
            <a:avLst/>
          </a:prstGeom>
          <a:solidFill>
            <a:srgbClr val="FFD966">
              <a:alpha val="49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4618475" y="2757275"/>
            <a:ext cx="386100" cy="718200"/>
          </a:xfrm>
          <a:prstGeom prst="rect">
            <a:avLst/>
          </a:prstGeom>
          <a:solidFill>
            <a:srgbClr val="EA9999">
              <a:alpha val="50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5273950" y="2239600"/>
            <a:ext cx="2010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2D Rotational Matrix</a:t>
            </a:r>
            <a:endParaRPr sz="150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7330875" y="1569938"/>
            <a:ext cx="1472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Translational Vector</a:t>
            </a:r>
            <a:endParaRPr sz="150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163" name="Google Shape;163;p19"/>
          <p:cNvCxnSpPr/>
          <p:nvPr/>
        </p:nvCxnSpPr>
        <p:spPr>
          <a:xfrm>
            <a:off x="8056850" y="2181275"/>
            <a:ext cx="9000" cy="350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4" name="Google Shape;164;p19"/>
          <p:cNvSpPr txBox="1"/>
          <p:nvPr/>
        </p:nvSpPr>
        <p:spPr>
          <a:xfrm>
            <a:off x="4447925" y="3993225"/>
            <a:ext cx="16494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Vector in global frame (output)</a:t>
            </a:r>
            <a:endParaRPr sz="150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6782050" y="3993225"/>
            <a:ext cx="17082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>
                <a:solidFill>
                  <a:schemeClr val="tx1"/>
                </a:solidFill>
                <a:latin typeface="Bitter"/>
                <a:ea typeface="Bitter"/>
                <a:cs typeface="Bitter"/>
                <a:sym typeface="Bitter"/>
              </a:rPr>
              <a:t>Vector in robot frame (input)</a:t>
            </a:r>
            <a:endParaRPr sz="1500" u="none" strike="noStrike" cap="none">
              <a:solidFill>
                <a:schemeClr val="tx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166" name="Google Shape;166;p19"/>
          <p:cNvCxnSpPr/>
          <p:nvPr/>
        </p:nvCxnSpPr>
        <p:spPr>
          <a:xfrm>
            <a:off x="7473400" y="3696975"/>
            <a:ext cx="9000" cy="350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Google Shape;167;p19"/>
          <p:cNvCxnSpPr/>
          <p:nvPr/>
        </p:nvCxnSpPr>
        <p:spPr>
          <a:xfrm>
            <a:off x="4807025" y="3696975"/>
            <a:ext cx="9000" cy="350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 txBox="1">
            <a:spLocks noGrp="1"/>
          </p:cNvSpPr>
          <p:nvPr>
            <p:ph type="title"/>
          </p:nvPr>
        </p:nvSpPr>
        <p:spPr>
          <a:xfrm>
            <a:off x="983175" y="1029300"/>
            <a:ext cx="6227100" cy="30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5100" dirty="0">
                <a:solidFill>
                  <a:schemeClr val="tx1"/>
                </a:solidFill>
                <a:latin typeface="Pridi Medium"/>
                <a:ea typeface="Pridi Medium"/>
                <a:cs typeface="Pridi Medium"/>
                <a:sym typeface="Pridi Medium"/>
              </a:rPr>
              <a:t>Occupancy Grid Mapping</a:t>
            </a:r>
            <a:endParaRPr sz="2800" i="1" dirty="0">
              <a:solidFill>
                <a:schemeClr val="tx1"/>
              </a:solidFill>
              <a:latin typeface="Pridi Light"/>
              <a:ea typeface="Pridi Light"/>
              <a:cs typeface="Pridi Light"/>
              <a:sym typeface="Pridi Light"/>
            </a:endParaRPr>
          </a:p>
        </p:txBody>
      </p:sp>
      <p:sp>
        <p:nvSpPr>
          <p:cNvPr id="173" name="Google Shape;173;p2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Blue &amp; Gold">
      <a:dk1>
        <a:srgbClr val="182B48"/>
      </a:dk1>
      <a:lt1>
        <a:srgbClr val="FFCC00"/>
      </a:lt1>
      <a:dk2>
        <a:srgbClr val="182B48"/>
      </a:dk2>
      <a:lt2>
        <a:srgbClr val="FEFFFF"/>
      </a:lt2>
      <a:accent1>
        <a:srgbClr val="00629B"/>
      </a:accent1>
      <a:accent2>
        <a:srgbClr val="FFCC00"/>
      </a:accent2>
      <a:accent3>
        <a:srgbClr val="182B48"/>
      </a:accent3>
      <a:accent4>
        <a:srgbClr val="C59114"/>
      </a:accent4>
      <a:accent5>
        <a:srgbClr val="747578"/>
      </a:accent5>
      <a:accent6>
        <a:srgbClr val="FFCC00"/>
      </a:accent6>
      <a:hlink>
        <a:srgbClr val="00629B"/>
      </a:hlink>
      <a:folHlink>
        <a:srgbClr val="747578"/>
      </a:folHlink>
    </a:clrScheme>
    <a:fontScheme name="21_BasicWhite">
      <a:majorFont>
        <a:latin typeface="Teko Bold"/>
        <a:ea typeface="Teko Bold"/>
        <a:cs typeface="Teko Bold"/>
      </a:majorFont>
      <a:minorFont>
        <a:latin typeface="Teko Bold"/>
        <a:ea typeface="Teko Bold"/>
        <a:cs typeface="Teko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Source Sans 3 Medium"/>
            <a:ea typeface="Source Sans 3 Medium"/>
            <a:cs typeface="Source Sans 3 Medium"/>
            <a:sym typeface="Source Sans 3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Source Sans 3 Regular"/>
            <a:ea typeface="Source Sans 3 Regular"/>
            <a:cs typeface="Source Sans 3 Regular"/>
            <a:sym typeface="Source Sans 3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ERL_Template_2023" id="{4D79F217-A5C2-4046-88E3-7FE4E2D929DC}" vid="{34DE9E40-B6EB-492C-9D62-BD1D28E377F7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Teko Bold"/>
        <a:ea typeface="Teko Bold"/>
        <a:cs typeface="Teko Bold"/>
      </a:majorFont>
      <a:minorFont>
        <a:latin typeface="Teko Bold"/>
        <a:ea typeface="Teko Bold"/>
        <a:cs typeface="Teko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Source Sans 3 Medium"/>
            <a:ea typeface="Source Sans 3 Medium"/>
            <a:cs typeface="Source Sans 3 Medium"/>
            <a:sym typeface="Source Sans 3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Source Sans 3 Regular"/>
            <a:ea typeface="Source Sans 3 Regular"/>
            <a:cs typeface="Source Sans 3 Regular"/>
            <a:sym typeface="Source Sans 3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DDAC147C185F439E6BAA407F2B8D33" ma:contentTypeVersion="5" ma:contentTypeDescription="Create a new document." ma:contentTypeScope="" ma:versionID="53846cb84dca447588be3f875a29115d">
  <xsd:schema xmlns:xsd="http://www.w3.org/2001/XMLSchema" xmlns:xs="http://www.w3.org/2001/XMLSchema" xmlns:p="http://schemas.microsoft.com/office/2006/metadata/properties" xmlns:ns3="8f40977a-a3b2-4dd2-80a6-c8b437008b37" targetNamespace="http://schemas.microsoft.com/office/2006/metadata/properties" ma:root="true" ma:fieldsID="91aa606e3c404ab926624a1be3ca34e9" ns3:_="">
    <xsd:import namespace="8f40977a-a3b2-4dd2-80a6-c8b437008b3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40977a-a3b2-4dd2-80a6-c8b437008b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F21C200-EBF0-4357-93F1-675BDA4B80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A465F02-0E90-49B4-8510-2AB2F5B46F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f40977a-a3b2-4dd2-80a6-c8b437008b3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11A6B0C-CF56-48A2-9A23-20F2ED41CC1D}">
  <ds:schemaRefs>
    <ds:schemaRef ds:uri="http://purl.org/dc/terms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8f40977a-a3b2-4dd2-80a6-c8b437008b37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ERL_Template_2023</Template>
  <TotalTime>14</TotalTime>
  <Words>1763</Words>
  <Application>Microsoft Office PowerPoint</Application>
  <PresentationFormat>On-screen Show (16:9)</PresentationFormat>
  <Paragraphs>228</Paragraphs>
  <Slides>38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Arial</vt:lpstr>
      <vt:lpstr>Average</vt:lpstr>
      <vt:lpstr>Bitter</vt:lpstr>
      <vt:lpstr>Calibri</vt:lpstr>
      <vt:lpstr>Pridi</vt:lpstr>
      <vt:lpstr>Pridi Light</vt:lpstr>
      <vt:lpstr>Pridi Medium</vt:lpstr>
      <vt:lpstr>Source Sans 3</vt:lpstr>
      <vt:lpstr>Source Sans 3 Regular</vt:lpstr>
      <vt:lpstr>21_BasicWhite</vt:lpstr>
      <vt:lpstr>Mapping</vt:lpstr>
      <vt:lpstr>Background</vt:lpstr>
      <vt:lpstr>Probability Basics</vt:lpstr>
      <vt:lpstr>Conditional Probability &amp; Independence</vt:lpstr>
      <vt:lpstr>Bayes Rule</vt:lpstr>
      <vt:lpstr>Probability Basics</vt:lpstr>
      <vt:lpstr>Frames and Transformations</vt:lpstr>
      <vt:lpstr>Frames and Transformations</vt:lpstr>
      <vt:lpstr>Occupancy Grid Mapping</vt:lpstr>
      <vt:lpstr>Occupancy Grid Map Scenario</vt:lpstr>
      <vt:lpstr>Occupancy Grid Map Scenario</vt:lpstr>
      <vt:lpstr>Grid Discretization</vt:lpstr>
      <vt:lpstr>Occupancy Grid Map</vt:lpstr>
      <vt:lpstr>Occupancy Grid Map</vt:lpstr>
      <vt:lpstr>Occupancy Grid Map</vt:lpstr>
      <vt:lpstr>Bayes Rule and Mapping</vt:lpstr>
      <vt:lpstr>Bayes Rule and Mapping Complement</vt:lpstr>
      <vt:lpstr>Mapping and Odds Function</vt:lpstr>
      <vt:lpstr>Mapping and Log-Odds Function</vt:lpstr>
      <vt:lpstr>Mapping and Log-Odds Update</vt:lpstr>
      <vt:lpstr>Inverse Sensor Model Concept</vt:lpstr>
      <vt:lpstr>Inverse Sensor Model (Log-odds Update)</vt:lpstr>
      <vt:lpstr>Occupancy Grid Mapping Summary</vt:lpstr>
      <vt:lpstr>Initial Log-Odds Value</vt:lpstr>
      <vt:lpstr>Implementation</vt:lpstr>
      <vt:lpstr>Probability as Log-Odds</vt:lpstr>
      <vt:lpstr>Bresenham’s Algorithm Introduction</vt:lpstr>
      <vt:lpstr>Bresenham’s Algorithm Intuition</vt:lpstr>
      <vt:lpstr>Bresenham’s Algorithm Scenarios</vt:lpstr>
      <vt:lpstr>Bresenham’s Algorithm</vt:lpstr>
      <vt:lpstr>Bresenham’s Algorithm Notes</vt:lpstr>
      <vt:lpstr>Occupancy Grid Mapping Pseudocode</vt:lpstr>
      <vt:lpstr>Occupancy Grid Mapping Examples</vt:lpstr>
      <vt:lpstr>Occupancy Grid Map</vt:lpstr>
      <vt:lpstr>Occupancy Grid Map Simulation</vt:lpstr>
      <vt:lpstr>Bresenham’s Algorithm</vt:lpstr>
      <vt:lpstr>Sensor Model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Amani, Mani</dc:creator>
  <cp:lastModifiedBy>Amani, Mani</cp:lastModifiedBy>
  <cp:revision>2</cp:revision>
  <dcterms:created xsi:type="dcterms:W3CDTF">2025-05-07T01:34:33Z</dcterms:created>
  <dcterms:modified xsi:type="dcterms:W3CDTF">2025-05-09T04:44:44Z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0x010100EEDDAC147C185F439E6BAA407F2B8D33</vt:lpwstr>
  </property>
</Properties>
</file>